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30"/>
  </p:handoutMasterIdLst>
  <p:sldIdLst>
    <p:sldId id="342" r:id="rId3"/>
    <p:sldId id="325" r:id="rId5"/>
    <p:sldId id="326" r:id="rId6"/>
    <p:sldId id="321" r:id="rId7"/>
    <p:sldId id="292" r:id="rId8"/>
    <p:sldId id="322" r:id="rId9"/>
    <p:sldId id="369" r:id="rId10"/>
    <p:sldId id="327" r:id="rId11"/>
    <p:sldId id="391" r:id="rId12"/>
    <p:sldId id="393" r:id="rId13"/>
    <p:sldId id="394" r:id="rId14"/>
    <p:sldId id="392" r:id="rId15"/>
    <p:sldId id="412" r:id="rId16"/>
    <p:sldId id="323" r:id="rId17"/>
    <p:sldId id="324" r:id="rId18"/>
    <p:sldId id="447" r:id="rId19"/>
    <p:sldId id="306" r:id="rId20"/>
    <p:sldId id="464" r:id="rId21"/>
    <p:sldId id="332" r:id="rId22"/>
    <p:sldId id="333" r:id="rId23"/>
    <p:sldId id="414" r:id="rId24"/>
    <p:sldId id="415" r:id="rId25"/>
    <p:sldId id="335" r:id="rId26"/>
    <p:sldId id="334" r:id="rId27"/>
    <p:sldId id="472" r:id="rId28"/>
    <p:sldId id="338" r:id="rId29"/>
  </p:sldIdLst>
  <p:sldSz cx="9144000" cy="5143500" type="screen16x9"/>
  <p:notesSz cx="6858000" cy="9144000"/>
  <p:embeddedFontLst>
    <p:embeddedFont>
      <p:font typeface="方正正黑简体" panose="02000000000000000000" pitchFamily="2" charset="-122"/>
      <p:regular r:id="rId34"/>
    </p:embeddedFont>
    <p:embeddedFont>
      <p:font typeface="微软雅黑" panose="020B0503020204020204" pitchFamily="34" charset="-122"/>
      <p:regular r:id="rId35"/>
    </p:embeddedFont>
    <p:embeddedFont>
      <p:font typeface="Calibri" panose="020F0502020204030204" pitchFamily="34" charset="0"/>
      <p:regular r:id="rId36"/>
      <p:bold r:id="rId37"/>
      <p:italic r:id="rId38"/>
      <p:boldItalic r:id="rId39"/>
    </p:embeddedFont>
    <p:embeddedFont>
      <p:font typeface="方正正纤黑简体" panose="02000000000000000000" pitchFamily="2" charset="-122"/>
      <p:regular r:id="rId40"/>
    </p:embeddedFont>
    <p:embeddedFont>
      <p:font typeface="方正正黑简体" panose="02000000000000000000" charset="0"/>
      <p:regular r:id="rId41"/>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5pPr>
    <a:lvl6pPr marL="22860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6pPr>
    <a:lvl7pPr marL="27432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7pPr>
    <a:lvl8pPr marL="32004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8pPr>
    <a:lvl9pPr marL="36576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3" d="100"/>
          <a:sy n="153" d="100"/>
        </p:scale>
        <p:origin x="366" y="126"/>
      </p:cViewPr>
      <p:guideLst>
        <p:guide orient="horz" pos="1532"/>
        <p:guide pos="2872"/>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a:t>四川大学·软件学院</a:t>
            </a: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企业信息聚合平台</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r>
              <a:rPr lang="zh-CN" altLang="en-US"/>
              <a:t>四川大学·软件学院</a:t>
            </a: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ED2B3528-981D-4363-A587-D683C98CDFB3}"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r>
              <a:rPr lang="zh-CN" altLang="en-US"/>
              <a:t>企业信息聚合平台</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宋体" panose="02010600030101010101" pitchFamily="2" charset="-122"/>
              </a:defRPr>
            </a:lvl1pPr>
          </a:lstStyle>
          <a:p>
            <a:fld id="{8D436607-AAFE-4D20-8825-19A84ACD65B4}" type="slidenum">
              <a:rPr lang="zh-CN" altLang="en-US"/>
            </a:fld>
            <a:endParaRPr lang="zh-CN" altLang="en-US"/>
          </a:p>
        </p:txBody>
      </p:sp>
    </p:spTree>
  </p:cSld>
  <p:clrMap bg1="lt1" tx1="dk1" bg2="lt2" tx2="dk2" accent1="accent1" accent2="accent2" accent3="accent3" accent4="accent4" accent5="accent5" accent6="accent6" hlink="hlink" folHlink="folHlink"/>
  <p:hf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7B6836A-435F-4ED1-8E02-8752A145F1A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88539C0-117E-44DB-8EEC-C50E15AC069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B001680D-2ECC-4B69-AEEF-D38EE492D52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386878F-5878-4161-B206-7B78024F96D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1A68723-F270-4361-B3D1-4D3B0CA8A8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1A68723-F270-4361-B3D1-4D3B0CA8A8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58E39765-C236-421C-B0C4-71E19789A214}"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58E39765-C236-421C-B0C4-71E19789A214}"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AB00DAE-86AD-4D87-A3DE-564EB62E27B5}"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1A68723-F270-4361-B3D1-4D3B0CA8A8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C4481DDA-AE0E-4A25-8EA7-C7F8FDE091D5}"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9A17FA0-49C6-4871-9994-725F6A6C2BD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169D83D-FFFA-42FA-8F08-3AD58819F37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169D83D-FFFA-42FA-8F08-3AD58819F37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169D83D-FFFA-42FA-8F08-3AD58819F37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484C8AB-A3F2-42FA-A545-9AE0154DF043}"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EF2EDAE-EB79-42F1-BF2E-EFB605B0D732}"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EF2EDAE-EB79-42F1-BF2E-EFB605B0D732}"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2605E8A-3431-499C-A587-B24BCCB3E13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67F5214-A304-426F-B356-FB95E19280E7}"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761C7F9-7277-4737-8DFD-3F6F99CEA26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7E7AC76-E0A9-4C39-BA02-21E21730EA5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id-ID"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BF5B0EBD-2B3C-4C46-B05C-CFFF9FC0608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id-ID" altLang="zh-C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F080903-15C4-4F40-900B-AE36E2F08991}" type="slidenum">
              <a:rPr lang="en-US" altLang="zh-CN" sz="1200">
                <a:latin typeface="Calibri" panose="020F0502020204030204" pitchFamily="34" charset="0"/>
              </a:rPr>
            </a:fld>
            <a:endParaRPr lang="en-US" altLang="zh-CN" sz="1200">
              <a:latin typeface="Calibri" panose="020F0502020204030204" pitchFamily="34" charset="0"/>
            </a:endParaRPr>
          </a:p>
        </p:txBody>
      </p:sp>
      <p:sp>
        <p:nvSpPr>
          <p:cNvPr id="2" name="页脚占位符 1"/>
          <p:cNvSpPr>
            <a:spLocks noGrp="1"/>
          </p:cNvSpPr>
          <p:nvPr>
            <p:ph type="ftr" sz="quarter" idx="4"/>
          </p:nvPr>
        </p:nvSpPr>
        <p:spPr/>
        <p:txBody>
          <a:bodyPr/>
          <a:p>
            <a:pPr>
              <a:defRPr/>
            </a:pPr>
            <a:r>
              <a:rPr lang="zh-CN" altLang="en-US"/>
              <a:t>企业信息聚合平台</a:t>
            </a:r>
            <a:endParaRPr lang="zh-CN" altLang="en-US"/>
          </a:p>
        </p:txBody>
      </p:sp>
      <p:sp>
        <p:nvSpPr>
          <p:cNvPr id="3" name="页眉占位符 2"/>
          <p:cNvSpPr>
            <a:spLocks noGrp="1"/>
          </p:cNvSpPr>
          <p:nvPr>
            <p:ph type="hdr" sz="quarter"/>
          </p:nvPr>
        </p:nvSpPr>
        <p:spPr/>
        <p:txBody>
          <a:bodyPr/>
          <a:p>
            <a:pPr>
              <a:defRPr/>
            </a:pPr>
            <a:r>
              <a:rPr lang="zh-CN" altLang="en-US"/>
              <a:t>四川大学·软件学院</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 y="0"/>
            <a:ext cx="914558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userDrawn="1"/>
        </p:nvSpPr>
        <p:spPr>
          <a:xfrm>
            <a:off x="7175500" y="92075"/>
            <a:ext cx="1809115" cy="279400"/>
          </a:xfrm>
          <a:prstGeom prst="rect">
            <a:avLst/>
          </a:prstGeom>
          <a:noFill/>
        </p:spPr>
        <p:txBody>
          <a:bodyPr wrap="square" rtlCol="0">
            <a:spAutoFit/>
          </a:bodyPr>
          <a:p>
            <a:pPr algn="r"/>
            <a:r>
              <a:rPr lang="zh-CN" altLang="en-US" sz="1200">
                <a:solidFill>
                  <a:schemeClr val="bg1"/>
                </a:solidFill>
              </a:rPr>
              <a:t>四川大学·软件学院</a:t>
            </a:r>
            <a:endParaRPr lang="zh-CN" altLang="en-US" sz="1200">
              <a:solidFill>
                <a:schemeClr val="bg1"/>
              </a:solidFill>
            </a:endParaRPr>
          </a:p>
        </p:txBody>
      </p:sp>
      <p:sp>
        <p:nvSpPr>
          <p:cNvPr id="4" name="文本框 3"/>
          <p:cNvSpPr txBox="1"/>
          <p:nvPr userDrawn="1"/>
        </p:nvSpPr>
        <p:spPr>
          <a:xfrm>
            <a:off x="6852920" y="4769485"/>
            <a:ext cx="2131695" cy="279400"/>
          </a:xfrm>
          <a:prstGeom prst="rect">
            <a:avLst/>
          </a:prstGeom>
          <a:noFill/>
        </p:spPr>
        <p:txBody>
          <a:bodyPr wrap="square" rtlCol="0">
            <a:spAutoFit/>
          </a:bodyPr>
          <a:p>
            <a:pPr algn="r"/>
            <a:r>
              <a:rPr lang="zh-CN" altLang="en-US" sz="1200">
                <a:solidFill>
                  <a:schemeClr val="bg1"/>
                </a:solidFill>
              </a:rPr>
              <a:t>企业信息聚合平台</a:t>
            </a:r>
            <a:endParaRPr lang="zh-CN" altLang="en-US" sz="1200">
              <a:solidFill>
                <a:schemeClr val="bg1"/>
              </a:solidFill>
            </a:endParaRP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4932FA15-0E4B-4DA3-81EA-A0412778641E}" type="slidenum">
              <a:rPr lang="zh-CN" altLang="en-US"/>
            </a:fld>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Content Placeholder 3"/>
          <p:cNvSpPr>
            <a:spLocks noGrp="1"/>
          </p:cNvSpPr>
          <p:nvPr>
            <p:ph sz="half" idx="2"/>
          </p:nvPr>
        </p:nvSpPr>
        <p:spPr>
          <a:xfrm>
            <a:off x="629842" y="1878806"/>
            <a:ext cx="3868340"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Content Placeholder 5"/>
          <p:cNvSpPr>
            <a:spLocks noGrp="1"/>
          </p:cNvSpPr>
          <p:nvPr>
            <p:ph sz="quarter" idx="4"/>
          </p:nvPr>
        </p:nvSpPr>
        <p:spPr>
          <a:xfrm>
            <a:off x="4629150" y="1878806"/>
            <a:ext cx="3887391"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9" name="Slide Number Placeholder 8"/>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AAA53F22-8BFA-4145-AB55-47DB99FFFD99}" type="slidenum">
              <a:rPr lang="zh-CN" altLang="en-US"/>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5" name="Slide Number Placeholder 4"/>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DECEF3C3-C0CF-4DF7-88A6-4CD39231D551}" type="slidenum">
              <a:rPr lang="zh-CN" altLang="en-US"/>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41CE9C92-15CF-4316-8562-DA1A8E38D543}" type="slidenum">
              <a:rPr lang="zh-CN" altLang="en-US"/>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ea typeface="微软雅黑" panose="020B0503020204020204" pitchFamily="34" charset="-122"/>
              </a:defRPr>
            </a:lvl1pPr>
            <a:lvl2pPr>
              <a:defRPr sz="2100">
                <a:ea typeface="微软雅黑" panose="020B0503020204020204" pitchFamily="34" charset="-122"/>
              </a:defRPr>
            </a:lvl2pPr>
            <a:lvl3pPr>
              <a:defRPr sz="1800">
                <a:ea typeface="微软雅黑" panose="020B0503020204020204" pitchFamily="34" charset="-122"/>
              </a:defRPr>
            </a:lvl3pPr>
            <a:lvl4pPr>
              <a:defRPr sz="1500">
                <a:ea typeface="微软雅黑" panose="020B0503020204020204" pitchFamily="34" charset="-122"/>
              </a:defRPr>
            </a:lvl4pPr>
            <a:lvl5pPr>
              <a:defRPr sz="1500">
                <a:ea typeface="微软雅黑" panose="020B0503020204020204" pitchFamily="34" charset="-122"/>
              </a:defRPr>
            </a:lvl5pPr>
            <a:lvl6pPr>
              <a:defRPr sz="1500"/>
            </a:lvl6pPr>
            <a:lvl7pPr>
              <a:defRPr sz="1500"/>
            </a:lvl7pPr>
            <a:lvl8pPr>
              <a:defRPr sz="1500"/>
            </a:lvl8pPr>
            <a:lvl9pPr>
              <a:defRPr sz="15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D48D263A-ED8E-4C7D-B5B5-2C4AAE332A01}" type="slidenum">
              <a:rPr lang="zh-CN" altLang="en-US"/>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ea typeface="微软雅黑" panose="020B0503020204020204" pitchFamily="34"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dirty="0" smtClean="0"/>
              <a:t>单击图标添加图片</a:t>
            </a:r>
            <a:endParaRPr lang="en-US" noProof="0"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B3A72456-D0DF-49FA-9C4C-FBEC85E60E81}" type="slidenum">
              <a:rPr lang="zh-CN" altLang="en-US"/>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AD30895E-7897-4B72-A4D5-4A086836685F}" type="slidenum">
              <a:rPr lang="zh-CN" altLang="en-US"/>
            </a:fld>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r>
              <a:rPr lang="zh-CN" altLang="en-US"/>
              <a:t>四川大学</a:t>
            </a: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2B610F1B-4F20-4C96-92AC-6394C9480677}" type="slidenum">
              <a:rPr lang="zh-CN" altLang="en-US"/>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2pPr>
      <a:lvl3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3pPr>
      <a:lvl4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4pPr>
      <a:lvl5pPr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5pPr>
      <a:lvl6pPr marL="4572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6pPr>
      <a:lvl7pPr marL="9144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7pPr>
      <a:lvl8pPr marL="13716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8pPr>
      <a:lvl9pPr marL="18288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6.emf"/><Relationship Id="rId1"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4.e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em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4.emf"/></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4.emf"/></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15.emf"/></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J-Hype-Meant To Be">
            <a:hlinkClick r:id="" action="ppaction://media"/>
          </p:cNvPr>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14980" y="-93789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文本框 213"/>
          <p:cNvSpPr txBox="1">
            <a:spLocks noChangeArrowheads="1"/>
          </p:cNvSpPr>
          <p:nvPr/>
        </p:nvSpPr>
        <p:spPr bwMode="auto">
          <a:xfrm>
            <a:off x="1757680" y="1968500"/>
            <a:ext cx="604774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400" b="1">
                <a:solidFill>
                  <a:schemeClr val="bg1"/>
                </a:solidFill>
                <a:latin typeface="方正正纤黑简体" panose="02000000000000000000" pitchFamily="2" charset="-122"/>
                <a:ea typeface="方正正纤黑简体" panose="02000000000000000000" pitchFamily="2" charset="-122"/>
              </a:rPr>
              <a:t>企业信息聚合平台</a:t>
            </a:r>
            <a:endParaRPr lang="zh-CN" altLang="en-US" sz="4400" b="1">
              <a:solidFill>
                <a:schemeClr val="bg1"/>
              </a:solidFill>
              <a:latin typeface="方正正纤黑简体" panose="02000000000000000000" pitchFamily="2" charset="-122"/>
              <a:ea typeface="方正正纤黑简体" panose="02000000000000000000" pitchFamily="2" charset="-122"/>
            </a:endParaRPr>
          </a:p>
        </p:txBody>
      </p:sp>
      <p:sp>
        <p:nvSpPr>
          <p:cNvPr id="215" name="文本框 214"/>
          <p:cNvSpPr txBox="1"/>
          <p:nvPr/>
        </p:nvSpPr>
        <p:spPr>
          <a:xfrm>
            <a:off x="2873375" y="2944813"/>
            <a:ext cx="3413125" cy="373380"/>
          </a:xfrm>
          <a:prstGeom prst="rect">
            <a:avLst/>
          </a:prstGeom>
          <a:noFill/>
        </p:spPr>
        <p:txBody>
          <a:bodyPr>
            <a:spAutoFit/>
          </a:bodyPr>
          <a:lstStyle/>
          <a:p>
            <a:pPr algn="ctr" eaLnBrk="1" fontAlgn="auto" hangingPunct="1">
              <a:spcBef>
                <a:spcPts val="0"/>
              </a:spcBef>
              <a:spcAft>
                <a:spcPts val="0"/>
              </a:spcAft>
              <a:defRPr/>
            </a:pPr>
            <a:r>
              <a:rPr lang="zh-CN" altLang="en-US" sz="1800" dirty="0">
                <a:solidFill>
                  <a:schemeClr val="bg1"/>
                </a:solidFill>
                <a:latin typeface="+mn-ea"/>
                <a:ea typeface="+mn-ea"/>
              </a:rPr>
              <a:t>四川大学·本科毕业论文答辩</a:t>
            </a:r>
            <a:endParaRPr lang="zh-CN" altLang="en-US" sz="1800" dirty="0">
              <a:solidFill>
                <a:schemeClr val="bg1"/>
              </a:solidFill>
              <a:latin typeface="+mn-ea"/>
              <a:ea typeface="+mn-ea"/>
            </a:endParaRPr>
          </a:p>
        </p:txBody>
      </p:sp>
      <p:sp>
        <p:nvSpPr>
          <p:cNvPr id="216" name="文本框 215"/>
          <p:cNvSpPr txBox="1"/>
          <p:nvPr/>
        </p:nvSpPr>
        <p:spPr>
          <a:xfrm>
            <a:off x="2147888" y="3765550"/>
            <a:ext cx="2370137" cy="373380"/>
          </a:xfrm>
          <a:prstGeom prst="rect">
            <a:avLst/>
          </a:prstGeom>
          <a:noFill/>
        </p:spPr>
        <p:txBody>
          <a:bodyPr>
            <a:spAutoFit/>
          </a:bodyPr>
          <a:lstStyle/>
          <a:p>
            <a:pPr algn="ctr" eaLnBrk="1" fontAlgn="auto" hangingPunct="1">
              <a:spcBef>
                <a:spcPts val="0"/>
              </a:spcBef>
              <a:spcAft>
                <a:spcPts val="0"/>
              </a:spcAft>
              <a:defRPr/>
            </a:pPr>
            <a:r>
              <a:rPr lang="zh-CN" altLang="en-US" sz="1800" dirty="0">
                <a:solidFill>
                  <a:schemeClr val="bg1"/>
                </a:solidFill>
                <a:latin typeface="+mn-lt"/>
                <a:ea typeface="+mn-ea"/>
              </a:rPr>
              <a:t>答辩学生：汪航</a:t>
            </a:r>
            <a:endParaRPr lang="zh-CN" altLang="en-US" sz="1800" dirty="0">
              <a:solidFill>
                <a:schemeClr val="bg1"/>
              </a:solidFill>
              <a:latin typeface="+mn-lt"/>
              <a:ea typeface="+mn-ea"/>
            </a:endParaRPr>
          </a:p>
        </p:txBody>
      </p:sp>
      <p:sp>
        <p:nvSpPr>
          <p:cNvPr id="217" name="文本框 216"/>
          <p:cNvSpPr txBox="1"/>
          <p:nvPr/>
        </p:nvSpPr>
        <p:spPr>
          <a:xfrm>
            <a:off x="4656138" y="3765550"/>
            <a:ext cx="2371725" cy="373380"/>
          </a:xfrm>
          <a:prstGeom prst="rect">
            <a:avLst/>
          </a:prstGeom>
          <a:noFill/>
        </p:spPr>
        <p:txBody>
          <a:bodyPr>
            <a:spAutoFit/>
          </a:bodyPr>
          <a:lstStyle/>
          <a:p>
            <a:pPr algn="ctr" eaLnBrk="1" fontAlgn="auto" hangingPunct="1">
              <a:spcBef>
                <a:spcPts val="0"/>
              </a:spcBef>
              <a:spcAft>
                <a:spcPts val="0"/>
              </a:spcAft>
              <a:defRPr/>
            </a:pPr>
            <a:r>
              <a:rPr lang="zh-CN" altLang="en-US" sz="1800" dirty="0">
                <a:solidFill>
                  <a:schemeClr val="bg1"/>
                </a:solidFill>
                <a:latin typeface="+mn-lt"/>
                <a:ea typeface="+mn-ea"/>
              </a:rPr>
              <a:t>指导老师：何军</a:t>
            </a:r>
            <a:endParaRPr lang="zh-CN" altLang="en-US" sz="1800" dirty="0">
              <a:solidFill>
                <a:schemeClr val="bg1"/>
              </a:solidFill>
              <a:latin typeface="+mn-lt"/>
              <a:ea typeface="+mn-ea"/>
            </a:endParaRPr>
          </a:p>
        </p:txBody>
      </p:sp>
      <p:sp>
        <p:nvSpPr>
          <p:cNvPr id="218" name="矩形 217"/>
          <p:cNvSpPr/>
          <p:nvPr/>
        </p:nvSpPr>
        <p:spPr>
          <a:xfrm>
            <a:off x="2727325" y="2787650"/>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19" name="矩形 218"/>
          <p:cNvSpPr/>
          <p:nvPr/>
        </p:nvSpPr>
        <p:spPr>
          <a:xfrm>
            <a:off x="3624263" y="2787650"/>
            <a:ext cx="896937" cy="8255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0" name="矩形 219"/>
          <p:cNvSpPr/>
          <p:nvPr/>
        </p:nvSpPr>
        <p:spPr>
          <a:xfrm>
            <a:off x="4521200" y="2792413"/>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1" name="矩形 220"/>
          <p:cNvSpPr/>
          <p:nvPr/>
        </p:nvSpPr>
        <p:spPr>
          <a:xfrm>
            <a:off x="5418138" y="2794000"/>
            <a:ext cx="896937" cy="84138"/>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grpSp>
        <p:nvGrpSpPr>
          <p:cNvPr id="222" name="组合 221"/>
          <p:cNvGrpSpPr/>
          <p:nvPr/>
        </p:nvGrpSpPr>
        <p:grpSpPr bwMode="auto">
          <a:xfrm>
            <a:off x="3954463" y="708025"/>
            <a:ext cx="1128712" cy="1130300"/>
            <a:chOff x="1928879" y="1944350"/>
            <a:chExt cx="1129689" cy="1129689"/>
          </a:xfrm>
        </p:grpSpPr>
        <p:sp>
          <p:nvSpPr>
            <p:cNvPr id="223" name="椭圆 222"/>
            <p:cNvSpPr/>
            <p:nvPr/>
          </p:nvSpPr>
          <p:spPr>
            <a:xfrm>
              <a:off x="1928879" y="1944350"/>
              <a:ext cx="1129689" cy="112968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224" name="Freeform 7"/>
            <p:cNvSpPr>
              <a:spLocks noEditPoints="1"/>
            </p:cNvSpPr>
            <p:nvPr/>
          </p:nvSpPr>
          <p:spPr bwMode="auto">
            <a:xfrm>
              <a:off x="2108421" y="2226772"/>
              <a:ext cx="751538" cy="61561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p:cTn id="7" dur="250" fill="hold"/>
                                        <p:tgtEl>
                                          <p:spTgt spid="222"/>
                                        </p:tgtEl>
                                        <p:attrNameLst>
                                          <p:attrName>ppt_w</p:attrName>
                                        </p:attrNameLst>
                                      </p:cBhvr>
                                      <p:tavLst>
                                        <p:tav tm="0">
                                          <p:val>
                                            <p:fltVal val="0"/>
                                          </p:val>
                                        </p:tav>
                                        <p:tav tm="100000">
                                          <p:val>
                                            <p:strVal val="#ppt_w"/>
                                          </p:val>
                                        </p:tav>
                                      </p:tavLst>
                                    </p:anim>
                                    <p:anim calcmode="lin" valueType="num">
                                      <p:cBhvr>
                                        <p:cTn id="8" dur="250" fill="hold"/>
                                        <p:tgtEl>
                                          <p:spTgt spid="222"/>
                                        </p:tgtEl>
                                        <p:attrNameLst>
                                          <p:attrName>ppt_h</p:attrName>
                                        </p:attrNameLst>
                                      </p:cBhvr>
                                      <p:tavLst>
                                        <p:tav tm="0">
                                          <p:val>
                                            <p:fltVal val="0"/>
                                          </p:val>
                                        </p:tav>
                                        <p:tav tm="100000">
                                          <p:val>
                                            <p:strVal val="#ppt_h"/>
                                          </p:val>
                                        </p:tav>
                                      </p:tavLst>
                                    </p:anim>
                                    <p:animEffect transition="in" filter="fade">
                                      <p:cBhvr>
                                        <p:cTn id="9" dur="250"/>
                                        <p:tgtEl>
                                          <p:spTgt spid="222"/>
                                        </p:tgtEl>
                                      </p:cBhvr>
                                    </p:animEffect>
                                  </p:childTnLst>
                                </p:cTn>
                              </p:par>
                              <p:par>
                                <p:cTn id="10" presetID="6" presetClass="emph" presetSubtype="0" decel="100000" fill="hold" nodeType="withEffect">
                                  <p:stCondLst>
                                    <p:cond delay="200"/>
                                  </p:stCondLst>
                                  <p:childTnLst>
                                    <p:animScale>
                                      <p:cBhvr>
                                        <p:cTn id="11" dur="250" fill="hold"/>
                                        <p:tgtEl>
                                          <p:spTgt spid="222"/>
                                        </p:tgtEl>
                                      </p:cBhvr>
                                      <p:by x="110000" y="110000"/>
                                    </p:animScale>
                                  </p:childTnLst>
                                </p:cTn>
                              </p:par>
                              <p:par>
                                <p:cTn id="12" presetID="6" presetClass="emph" presetSubtype="0" decel="100000" fill="hold" nodeType="withEffect">
                                  <p:stCondLst>
                                    <p:cond delay="400"/>
                                  </p:stCondLst>
                                  <p:childTnLst>
                                    <p:animScale>
                                      <p:cBhvr>
                                        <p:cTn id="13" dur="250" fill="hold"/>
                                        <p:tgtEl>
                                          <p:spTgt spid="222"/>
                                        </p:tgtEl>
                                      </p:cBhvr>
                                      <p:by x="91000" y="91000"/>
                                    </p:animScale>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14"/>
                                        </p:tgtEl>
                                        <p:attrNameLst>
                                          <p:attrName>style.visibility</p:attrName>
                                        </p:attrNameLst>
                                      </p:cBhvr>
                                      <p:to>
                                        <p:strVal val="visible"/>
                                      </p:to>
                                    </p:set>
                                    <p:anim calcmode="lin" valueType="num">
                                      <p:cBhvr>
                                        <p:cTn id="17" dur="250" fill="hold"/>
                                        <p:tgtEl>
                                          <p:spTgt spid="214"/>
                                        </p:tgtEl>
                                        <p:attrNameLst>
                                          <p:attrName>ppt_x</p:attrName>
                                        </p:attrNameLst>
                                      </p:cBhvr>
                                      <p:tavLst>
                                        <p:tav tm="0">
                                          <p:val>
                                            <p:strVal val="#ppt_x"/>
                                          </p:val>
                                        </p:tav>
                                        <p:tav tm="100000">
                                          <p:val>
                                            <p:strVal val="#ppt_x"/>
                                          </p:val>
                                        </p:tav>
                                      </p:tavLst>
                                    </p:anim>
                                    <p:anim calcmode="lin" valueType="num">
                                      <p:cBhvr>
                                        <p:cTn id="18" dur="250" fill="hold"/>
                                        <p:tgtEl>
                                          <p:spTgt spid="214"/>
                                        </p:tgtEl>
                                        <p:attrNameLst>
                                          <p:attrName>ppt_y</p:attrName>
                                        </p:attrNameLst>
                                      </p:cBhvr>
                                      <p:tavLst>
                                        <p:tav tm="0">
                                          <p:val>
                                            <p:strVal val="#ppt_y-#ppt_h/2"/>
                                          </p:val>
                                        </p:tav>
                                        <p:tav tm="100000">
                                          <p:val>
                                            <p:strVal val="#ppt_y"/>
                                          </p:val>
                                        </p:tav>
                                      </p:tavLst>
                                    </p:anim>
                                    <p:anim calcmode="lin" valueType="num">
                                      <p:cBhvr>
                                        <p:cTn id="19" dur="250" fill="hold"/>
                                        <p:tgtEl>
                                          <p:spTgt spid="214"/>
                                        </p:tgtEl>
                                        <p:attrNameLst>
                                          <p:attrName>ppt_w</p:attrName>
                                        </p:attrNameLst>
                                      </p:cBhvr>
                                      <p:tavLst>
                                        <p:tav tm="0">
                                          <p:val>
                                            <p:strVal val="#ppt_w"/>
                                          </p:val>
                                        </p:tav>
                                        <p:tav tm="100000">
                                          <p:val>
                                            <p:strVal val="#ppt_w"/>
                                          </p:val>
                                        </p:tav>
                                      </p:tavLst>
                                    </p:anim>
                                    <p:anim calcmode="lin" valueType="num">
                                      <p:cBhvr>
                                        <p:cTn id="20" dur="250" fill="hold"/>
                                        <p:tgtEl>
                                          <p:spTgt spid="214"/>
                                        </p:tgtEl>
                                        <p:attrNameLst>
                                          <p:attrName>ppt_h</p:attrName>
                                        </p:attrNameLst>
                                      </p:cBhvr>
                                      <p:tavLst>
                                        <p:tav tm="0">
                                          <p:val>
                                            <p:fltVal val="0"/>
                                          </p:val>
                                        </p:tav>
                                        <p:tav tm="100000">
                                          <p:val>
                                            <p:strVal val="#ppt_h"/>
                                          </p:val>
                                        </p:tav>
                                      </p:tavLst>
                                    </p:anim>
                                  </p:childTnLst>
                                </p:cTn>
                              </p:par>
                              <p:par>
                                <p:cTn id="21" presetID="2" presetClass="entr" presetSubtype="2" decel="66600" fill="hold" grpId="0" nodeType="withEffect">
                                  <p:stCondLst>
                                    <p:cond delay="500"/>
                                  </p:stCondLst>
                                  <p:childTnLst>
                                    <p:set>
                                      <p:cBhvr>
                                        <p:cTn id="22" dur="1" fill="hold">
                                          <p:stCondLst>
                                            <p:cond delay="0"/>
                                          </p:stCondLst>
                                        </p:cTn>
                                        <p:tgtEl>
                                          <p:spTgt spid="219"/>
                                        </p:tgtEl>
                                        <p:attrNameLst>
                                          <p:attrName>style.visibility</p:attrName>
                                        </p:attrNameLst>
                                      </p:cBhvr>
                                      <p:to>
                                        <p:strVal val="visible"/>
                                      </p:to>
                                    </p:set>
                                    <p:anim calcmode="lin" valueType="num">
                                      <p:cBhvr additive="base">
                                        <p:cTn id="23" dur="400" fill="hold"/>
                                        <p:tgtEl>
                                          <p:spTgt spid="219"/>
                                        </p:tgtEl>
                                        <p:attrNameLst>
                                          <p:attrName>ppt_x</p:attrName>
                                        </p:attrNameLst>
                                      </p:cBhvr>
                                      <p:tavLst>
                                        <p:tav tm="0">
                                          <p:val>
                                            <p:strVal val="1+#ppt_w/2"/>
                                          </p:val>
                                        </p:tav>
                                        <p:tav tm="100000">
                                          <p:val>
                                            <p:strVal val="#ppt_x"/>
                                          </p:val>
                                        </p:tav>
                                      </p:tavLst>
                                    </p:anim>
                                    <p:anim calcmode="lin" valueType="num">
                                      <p:cBhvr additive="base">
                                        <p:cTn id="24" dur="400" fill="hold"/>
                                        <p:tgtEl>
                                          <p:spTgt spid="219"/>
                                        </p:tgtEl>
                                        <p:attrNameLst>
                                          <p:attrName>ppt_y</p:attrName>
                                        </p:attrNameLst>
                                      </p:cBhvr>
                                      <p:tavLst>
                                        <p:tav tm="0">
                                          <p:val>
                                            <p:strVal val="#ppt_y"/>
                                          </p:val>
                                        </p:tav>
                                        <p:tav tm="100000">
                                          <p:val>
                                            <p:strVal val="#ppt_y"/>
                                          </p:val>
                                        </p:tav>
                                      </p:tavLst>
                                    </p:anim>
                                  </p:childTnLst>
                                </p:cTn>
                              </p:par>
                              <p:par>
                                <p:cTn id="25" presetID="2" presetClass="entr" presetSubtype="8" decel="66600" fill="hold" grpId="0" nodeType="withEffect">
                                  <p:stCondLst>
                                    <p:cond delay="500"/>
                                  </p:stCondLst>
                                  <p:childTnLst>
                                    <p:set>
                                      <p:cBhvr>
                                        <p:cTn id="26" dur="1" fill="hold">
                                          <p:stCondLst>
                                            <p:cond delay="0"/>
                                          </p:stCondLst>
                                        </p:cTn>
                                        <p:tgtEl>
                                          <p:spTgt spid="220"/>
                                        </p:tgtEl>
                                        <p:attrNameLst>
                                          <p:attrName>style.visibility</p:attrName>
                                        </p:attrNameLst>
                                      </p:cBhvr>
                                      <p:to>
                                        <p:strVal val="visible"/>
                                      </p:to>
                                    </p:set>
                                    <p:anim calcmode="lin" valueType="num">
                                      <p:cBhvr additive="base">
                                        <p:cTn id="27" dur="400" fill="hold"/>
                                        <p:tgtEl>
                                          <p:spTgt spid="220"/>
                                        </p:tgtEl>
                                        <p:attrNameLst>
                                          <p:attrName>ppt_x</p:attrName>
                                        </p:attrNameLst>
                                      </p:cBhvr>
                                      <p:tavLst>
                                        <p:tav tm="0">
                                          <p:val>
                                            <p:strVal val="0-#ppt_w/2"/>
                                          </p:val>
                                        </p:tav>
                                        <p:tav tm="100000">
                                          <p:val>
                                            <p:strVal val="#ppt_x"/>
                                          </p:val>
                                        </p:tav>
                                      </p:tavLst>
                                    </p:anim>
                                    <p:anim calcmode="lin" valueType="num">
                                      <p:cBhvr additive="base">
                                        <p:cTn id="28" dur="400" fill="hold"/>
                                        <p:tgtEl>
                                          <p:spTgt spid="220"/>
                                        </p:tgtEl>
                                        <p:attrNameLst>
                                          <p:attrName>ppt_y</p:attrName>
                                        </p:attrNameLst>
                                      </p:cBhvr>
                                      <p:tavLst>
                                        <p:tav tm="0">
                                          <p:val>
                                            <p:strVal val="#ppt_y"/>
                                          </p:val>
                                        </p:tav>
                                        <p:tav tm="100000">
                                          <p:val>
                                            <p:strVal val="#ppt_y"/>
                                          </p:val>
                                        </p:tav>
                                      </p:tavLst>
                                    </p:anim>
                                  </p:childTnLst>
                                </p:cTn>
                              </p:par>
                              <p:par>
                                <p:cTn id="29" presetID="2" presetClass="entr" presetSubtype="8" decel="66600" fill="hold" grpId="0" nodeType="withEffect">
                                  <p:stCondLst>
                                    <p:cond delay="900"/>
                                  </p:stCondLst>
                                  <p:childTnLst>
                                    <p:set>
                                      <p:cBhvr>
                                        <p:cTn id="30" dur="1" fill="hold">
                                          <p:stCondLst>
                                            <p:cond delay="0"/>
                                          </p:stCondLst>
                                        </p:cTn>
                                        <p:tgtEl>
                                          <p:spTgt spid="221"/>
                                        </p:tgtEl>
                                        <p:attrNameLst>
                                          <p:attrName>style.visibility</p:attrName>
                                        </p:attrNameLst>
                                      </p:cBhvr>
                                      <p:to>
                                        <p:strVal val="visible"/>
                                      </p:to>
                                    </p:set>
                                    <p:anim calcmode="lin" valueType="num">
                                      <p:cBhvr additive="base">
                                        <p:cTn id="31" dur="400" fill="hold"/>
                                        <p:tgtEl>
                                          <p:spTgt spid="221"/>
                                        </p:tgtEl>
                                        <p:attrNameLst>
                                          <p:attrName>ppt_x</p:attrName>
                                        </p:attrNameLst>
                                      </p:cBhvr>
                                      <p:tavLst>
                                        <p:tav tm="0">
                                          <p:val>
                                            <p:strVal val="0-#ppt_w/2"/>
                                          </p:val>
                                        </p:tav>
                                        <p:tav tm="100000">
                                          <p:val>
                                            <p:strVal val="#ppt_x"/>
                                          </p:val>
                                        </p:tav>
                                      </p:tavLst>
                                    </p:anim>
                                    <p:anim calcmode="lin" valueType="num">
                                      <p:cBhvr additive="base">
                                        <p:cTn id="32" dur="400" fill="hold"/>
                                        <p:tgtEl>
                                          <p:spTgt spid="221"/>
                                        </p:tgtEl>
                                        <p:attrNameLst>
                                          <p:attrName>ppt_y</p:attrName>
                                        </p:attrNameLst>
                                      </p:cBhvr>
                                      <p:tavLst>
                                        <p:tav tm="0">
                                          <p:val>
                                            <p:strVal val="#ppt_y"/>
                                          </p:val>
                                        </p:tav>
                                        <p:tav tm="100000">
                                          <p:val>
                                            <p:strVal val="#ppt_y"/>
                                          </p:val>
                                        </p:tav>
                                      </p:tavLst>
                                    </p:anim>
                                  </p:childTnLst>
                                </p:cTn>
                              </p:par>
                              <p:par>
                                <p:cTn id="33" presetID="2" presetClass="entr" presetSubtype="2" decel="66600" fill="hold" grpId="0" nodeType="withEffect">
                                  <p:stCondLst>
                                    <p:cond delay="900"/>
                                  </p:stCondLst>
                                  <p:childTnLst>
                                    <p:set>
                                      <p:cBhvr>
                                        <p:cTn id="34" dur="1" fill="hold">
                                          <p:stCondLst>
                                            <p:cond delay="0"/>
                                          </p:stCondLst>
                                        </p:cTn>
                                        <p:tgtEl>
                                          <p:spTgt spid="218"/>
                                        </p:tgtEl>
                                        <p:attrNameLst>
                                          <p:attrName>style.visibility</p:attrName>
                                        </p:attrNameLst>
                                      </p:cBhvr>
                                      <p:to>
                                        <p:strVal val="visible"/>
                                      </p:to>
                                    </p:set>
                                    <p:anim calcmode="lin" valueType="num">
                                      <p:cBhvr additive="base">
                                        <p:cTn id="35" dur="400" fill="hold"/>
                                        <p:tgtEl>
                                          <p:spTgt spid="218"/>
                                        </p:tgtEl>
                                        <p:attrNameLst>
                                          <p:attrName>ppt_x</p:attrName>
                                        </p:attrNameLst>
                                      </p:cBhvr>
                                      <p:tavLst>
                                        <p:tav tm="0">
                                          <p:val>
                                            <p:strVal val="1+#ppt_w/2"/>
                                          </p:val>
                                        </p:tav>
                                        <p:tav tm="100000">
                                          <p:val>
                                            <p:strVal val="#ppt_x"/>
                                          </p:val>
                                        </p:tav>
                                      </p:tavLst>
                                    </p:anim>
                                    <p:anim calcmode="lin" valueType="num">
                                      <p:cBhvr additive="base">
                                        <p:cTn id="36" dur="400" fill="hold"/>
                                        <p:tgtEl>
                                          <p:spTgt spid="218"/>
                                        </p:tgtEl>
                                        <p:attrNameLst>
                                          <p:attrName>ppt_y</p:attrName>
                                        </p:attrNameLst>
                                      </p:cBhvr>
                                      <p:tavLst>
                                        <p:tav tm="0">
                                          <p:val>
                                            <p:strVal val="#ppt_y"/>
                                          </p:val>
                                        </p:tav>
                                        <p:tav tm="100000">
                                          <p:val>
                                            <p:strVal val="#ppt_y"/>
                                          </p:val>
                                        </p:tav>
                                      </p:tavLst>
                                    </p:anim>
                                  </p:childTnLst>
                                </p:cTn>
                              </p:par>
                            </p:childTnLst>
                          </p:cTn>
                        </p:par>
                        <p:par>
                          <p:cTn id="37" fill="hold">
                            <p:stCondLst>
                              <p:cond delay="1949"/>
                            </p:stCondLst>
                            <p:childTnLst>
                              <p:par>
                                <p:cTn id="38" presetID="22" presetClass="entr" presetSubtype="8" fill="hold" grpId="0" nodeType="after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wipe(left)">
                                      <p:cBhvr>
                                        <p:cTn id="40" dur="500"/>
                                        <p:tgtEl>
                                          <p:spTgt spid="215"/>
                                        </p:tgtEl>
                                      </p:cBhvr>
                                    </p:animEffect>
                                  </p:childTnLst>
                                </p:cTn>
                              </p:par>
                            </p:childTnLst>
                          </p:cTn>
                        </p:par>
                        <p:par>
                          <p:cTn id="41" fill="hold">
                            <p:stCondLst>
                              <p:cond delay="2449"/>
                            </p:stCondLst>
                            <p:childTnLst>
                              <p:par>
                                <p:cTn id="42" presetID="2" presetClass="entr" presetSubtype="4" decel="100000" fill="hold" grpId="0" nodeType="afterEffect">
                                  <p:stCondLst>
                                    <p:cond delay="0"/>
                                  </p:stCondLst>
                                  <p:childTnLst>
                                    <p:set>
                                      <p:cBhvr>
                                        <p:cTn id="43" dur="1" fill="hold">
                                          <p:stCondLst>
                                            <p:cond delay="0"/>
                                          </p:stCondLst>
                                        </p:cTn>
                                        <p:tgtEl>
                                          <p:spTgt spid="216"/>
                                        </p:tgtEl>
                                        <p:attrNameLst>
                                          <p:attrName>style.visibility</p:attrName>
                                        </p:attrNameLst>
                                      </p:cBhvr>
                                      <p:to>
                                        <p:strVal val="visible"/>
                                      </p:to>
                                    </p:set>
                                    <p:anim calcmode="lin" valueType="num">
                                      <p:cBhvr additive="base">
                                        <p:cTn id="44" dur="500" fill="hold"/>
                                        <p:tgtEl>
                                          <p:spTgt spid="216"/>
                                        </p:tgtEl>
                                        <p:attrNameLst>
                                          <p:attrName>ppt_x</p:attrName>
                                        </p:attrNameLst>
                                      </p:cBhvr>
                                      <p:tavLst>
                                        <p:tav tm="0">
                                          <p:val>
                                            <p:strVal val="#ppt_x"/>
                                          </p:val>
                                        </p:tav>
                                        <p:tav tm="100000">
                                          <p:val>
                                            <p:strVal val="#ppt_x"/>
                                          </p:val>
                                        </p:tav>
                                      </p:tavLst>
                                    </p:anim>
                                    <p:anim calcmode="lin" valueType="num">
                                      <p:cBhvr additive="base">
                                        <p:cTn id="45" dur="500" fill="hold"/>
                                        <p:tgtEl>
                                          <p:spTgt spid="216"/>
                                        </p:tgtEl>
                                        <p:attrNameLst>
                                          <p:attrName>ppt_y</p:attrName>
                                        </p:attrNameLst>
                                      </p:cBhvr>
                                      <p:tavLst>
                                        <p:tav tm="0">
                                          <p:val>
                                            <p:strVal val="1+#ppt_h/2"/>
                                          </p:val>
                                        </p:tav>
                                        <p:tav tm="100000">
                                          <p:val>
                                            <p:strVal val="#ppt_y"/>
                                          </p:val>
                                        </p:tav>
                                      </p:tavLst>
                                    </p:anim>
                                  </p:childTnLst>
                                </p:cTn>
                              </p:par>
                            </p:childTnLst>
                          </p:cTn>
                        </p:par>
                        <p:par>
                          <p:cTn id="46" fill="hold">
                            <p:stCondLst>
                              <p:cond delay="2949"/>
                            </p:stCondLst>
                            <p:childTnLst>
                              <p:par>
                                <p:cTn id="47" presetID="2" presetClass="entr" presetSubtype="4" decel="100000" fill="hold" grpId="0" nodeType="afterEffect">
                                  <p:stCondLst>
                                    <p:cond delay="0"/>
                                  </p:stCondLst>
                                  <p:childTnLst>
                                    <p:set>
                                      <p:cBhvr>
                                        <p:cTn id="48" dur="1" fill="hold">
                                          <p:stCondLst>
                                            <p:cond delay="0"/>
                                          </p:stCondLst>
                                        </p:cTn>
                                        <p:tgtEl>
                                          <p:spTgt spid="217"/>
                                        </p:tgtEl>
                                        <p:attrNameLst>
                                          <p:attrName>style.visibility</p:attrName>
                                        </p:attrNameLst>
                                      </p:cBhvr>
                                      <p:to>
                                        <p:strVal val="visible"/>
                                      </p:to>
                                    </p:set>
                                    <p:anim calcmode="lin" valueType="num">
                                      <p:cBhvr additive="base">
                                        <p:cTn id="49" dur="500" fill="hold"/>
                                        <p:tgtEl>
                                          <p:spTgt spid="217"/>
                                        </p:tgtEl>
                                        <p:attrNameLst>
                                          <p:attrName>ppt_x</p:attrName>
                                        </p:attrNameLst>
                                      </p:cBhvr>
                                      <p:tavLst>
                                        <p:tav tm="0">
                                          <p:val>
                                            <p:strVal val="#ppt_x"/>
                                          </p:val>
                                        </p:tav>
                                        <p:tav tm="100000">
                                          <p:val>
                                            <p:strVal val="#ppt_x"/>
                                          </p:val>
                                        </p:tav>
                                      </p:tavLst>
                                    </p:anim>
                                    <p:anim calcmode="lin" valueType="num">
                                      <p:cBhvr additive="base">
                                        <p:cTn id="50"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16" grpId="0"/>
      <p:bldP spid="217" grpId="0"/>
      <p:bldP spid="218" grpId="0" animBg="1"/>
      <p:bldP spid="219" grpId="0" animBg="1"/>
      <p:bldP spid="220" grpId="0" animBg="1"/>
      <p:bldP spid="2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480" y="365125"/>
            <a:ext cx="3303270" cy="35242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sym typeface="+mn-ea"/>
              </a:rPr>
              <a:t>研究方法与思路 · 所用到的技术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66725" y="1494155"/>
            <a:ext cx="1940560" cy="2948305"/>
            <a:chOff x="465977" y="1463280"/>
            <a:chExt cx="1862027" cy="2216942"/>
          </a:xfrm>
        </p:grpSpPr>
        <p:grpSp>
          <p:nvGrpSpPr>
            <p:cNvPr id="58391" name="组合 4"/>
            <p:cNvGrpSpPr/>
            <p:nvPr/>
          </p:nvGrpSpPr>
          <p:grpSpPr bwMode="auto">
            <a:xfrm>
              <a:off x="465977" y="1463280"/>
              <a:ext cx="1862027" cy="2216942"/>
              <a:chOff x="1827008" y="2120901"/>
              <a:chExt cx="2298700" cy="2736849"/>
            </a:xfrm>
          </p:grpSpPr>
          <p:sp>
            <p:nvSpPr>
              <p:cNvPr id="8" name="矩形 7"/>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92" name="文本框 5"/>
            <p:cNvSpPr txBox="1">
              <a:spLocks noChangeArrowheads="1"/>
            </p:cNvSpPr>
            <p:nvPr/>
          </p:nvSpPr>
          <p:spPr bwMode="auto">
            <a:xfrm>
              <a:off x="771062" y="1484039"/>
              <a:ext cx="1251857" cy="26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1600">
                  <a:solidFill>
                    <a:schemeClr val="bg1"/>
                  </a:solidFill>
                  <a:latin typeface="微软雅黑" panose="020B0503020204020204" pitchFamily="34" charset="-122"/>
                  <a:ea typeface="微软雅黑" panose="020B0503020204020204" pitchFamily="34" charset="-122"/>
                </a:rPr>
                <a:t>Java</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58393" name="文本框 6"/>
            <p:cNvSpPr txBox="1">
              <a:spLocks noChangeArrowheads="1"/>
            </p:cNvSpPr>
            <p:nvPr/>
          </p:nvSpPr>
          <p:spPr bwMode="auto">
            <a:xfrm>
              <a:off x="627430" y="2064064"/>
              <a:ext cx="1568516" cy="141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给管理员操作的网页端</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使用</a:t>
              </a:r>
              <a:r>
                <a:rPr lang="en-US" altLang="zh-CN" sz="1400">
                  <a:solidFill>
                    <a:schemeClr val="bg1"/>
                  </a:solidFill>
                  <a:latin typeface="微软雅黑" panose="020B0503020204020204" pitchFamily="34" charset="-122"/>
                  <a:ea typeface="微软雅黑" panose="020B0503020204020204" pitchFamily="34" charset="-122"/>
                </a:rPr>
                <a:t>J2EE</a:t>
              </a:r>
              <a:r>
                <a:rPr lang="zh-CN" altLang="en-US" sz="1400">
                  <a:solidFill>
                    <a:schemeClr val="bg1"/>
                  </a:solidFill>
                  <a:latin typeface="微软雅黑" panose="020B0503020204020204" pitchFamily="34" charset="-122"/>
                  <a:ea typeface="微软雅黑" panose="020B0503020204020204" pitchFamily="34" charset="-122"/>
                </a:rPr>
                <a:t>技术搭建，</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en-US" altLang="zh-CN" sz="1400">
                  <a:solidFill>
                    <a:schemeClr val="bg1"/>
                  </a:solidFill>
                  <a:latin typeface="微软雅黑" panose="020B0503020204020204" pitchFamily="34" charset="-122"/>
                  <a:ea typeface="微软雅黑" panose="020B0503020204020204" pitchFamily="34" charset="-122"/>
                </a:rPr>
                <a:t>Servlet</a:t>
              </a:r>
              <a:r>
                <a:rPr lang="zh-CN" altLang="en-US" sz="1400">
                  <a:solidFill>
                    <a:schemeClr val="bg1"/>
                  </a:solidFill>
                  <a:latin typeface="微软雅黑" panose="020B0503020204020204" pitchFamily="34" charset="-122"/>
                  <a:ea typeface="微软雅黑" panose="020B0503020204020204" pitchFamily="34" charset="-122"/>
                </a:rPr>
                <a:t>和</a:t>
              </a:r>
              <a:r>
                <a:rPr lang="en-US" altLang="zh-CN" sz="1400">
                  <a:solidFill>
                    <a:schemeClr val="bg1"/>
                  </a:solidFill>
                  <a:latin typeface="微软雅黑" panose="020B0503020204020204" pitchFamily="34" charset="-122"/>
                  <a:ea typeface="微软雅黑" panose="020B0503020204020204" pitchFamily="34" charset="-122"/>
                </a:rPr>
                <a:t>JSP</a:t>
              </a:r>
              <a:r>
                <a:rPr lang="zh-CN" altLang="en-US" sz="1400">
                  <a:solidFill>
                    <a:schemeClr val="bg1"/>
                  </a:solidFill>
                  <a:latin typeface="微软雅黑" panose="020B0503020204020204" pitchFamily="34" charset="-122"/>
                  <a:ea typeface="微软雅黑" panose="020B0503020204020204" pitchFamily="34" charset="-122"/>
                </a:rPr>
                <a:t>页面展示层</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en-US" altLang="zh-CN" sz="1400">
                  <a:solidFill>
                    <a:schemeClr val="bg1"/>
                  </a:solidFill>
                  <a:latin typeface="微软雅黑" panose="020B0503020204020204" pitchFamily="34" charset="-122"/>
                  <a:ea typeface="微软雅黑" panose="020B0503020204020204" pitchFamily="34" charset="-122"/>
                </a:rPr>
                <a:t>JDBC</a:t>
              </a:r>
              <a:r>
                <a:rPr lang="zh-CN" altLang="en-US" sz="1400">
                  <a:solidFill>
                    <a:schemeClr val="bg1"/>
                  </a:solidFill>
                  <a:latin typeface="微软雅黑" panose="020B0503020204020204" pitchFamily="34" charset="-122"/>
                  <a:ea typeface="微软雅黑" panose="020B0503020204020204" pitchFamily="34" charset="-122"/>
                </a:rPr>
                <a:t>数据库操作层</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bwMode="auto">
          <a:xfrm>
            <a:off x="2583180" y="1494155"/>
            <a:ext cx="1941830" cy="2948305"/>
            <a:chOff x="2582650" y="1463280"/>
            <a:chExt cx="1862027" cy="2216942"/>
          </a:xfrm>
        </p:grpSpPr>
        <p:grpSp>
          <p:nvGrpSpPr>
            <p:cNvPr id="58386" name="组合 10"/>
            <p:cNvGrpSpPr/>
            <p:nvPr/>
          </p:nvGrpSpPr>
          <p:grpSpPr bwMode="auto">
            <a:xfrm>
              <a:off x="2582650" y="1463280"/>
              <a:ext cx="1862027" cy="2216942"/>
              <a:chOff x="1827008" y="2120901"/>
              <a:chExt cx="2298700" cy="2736849"/>
            </a:xfrm>
          </p:grpSpPr>
          <p:sp>
            <p:nvSpPr>
              <p:cNvPr id="14" name="矩形 13"/>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87" name="文本框 11"/>
            <p:cNvSpPr txBox="1">
              <a:spLocks noChangeArrowheads="1"/>
            </p:cNvSpPr>
            <p:nvPr/>
          </p:nvSpPr>
          <p:spPr bwMode="auto">
            <a:xfrm>
              <a:off x="2887735" y="1484039"/>
              <a:ext cx="1251857" cy="26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1600">
                  <a:solidFill>
                    <a:schemeClr val="bg1"/>
                  </a:solidFill>
                  <a:latin typeface="微软雅黑" panose="020B0503020204020204" pitchFamily="34" charset="-122"/>
                  <a:ea typeface="微软雅黑" panose="020B0503020204020204" pitchFamily="34" charset="-122"/>
                </a:rPr>
                <a:t>PHP</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58388" name="文本框 12"/>
            <p:cNvSpPr txBox="1">
              <a:spLocks noChangeArrowheads="1"/>
            </p:cNvSpPr>
            <p:nvPr/>
          </p:nvSpPr>
          <p:spPr bwMode="auto">
            <a:xfrm>
              <a:off x="2729405" y="2064064"/>
              <a:ext cx="1568516" cy="103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en-US" altLang="zh-CN" sz="1400">
                  <a:solidFill>
                    <a:schemeClr val="bg1"/>
                  </a:solidFill>
                  <a:latin typeface="微软雅黑" panose="020B0503020204020204" pitchFamily="34" charset="-122"/>
                  <a:ea typeface="微软雅黑" panose="020B0503020204020204" pitchFamily="34" charset="-122"/>
                </a:rPr>
                <a:t>PHP</a:t>
              </a:r>
              <a:r>
                <a:rPr lang="zh-CN" altLang="en-US" sz="1400">
                  <a:solidFill>
                    <a:schemeClr val="bg1"/>
                  </a:solidFill>
                  <a:latin typeface="微软雅黑" panose="020B0503020204020204" pitchFamily="34" charset="-122"/>
                  <a:ea typeface="微软雅黑" panose="020B0503020204020204" pitchFamily="34" charset="-122"/>
                </a:rPr>
                <a:t>编写的服务器，</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给移</a:t>
              </a:r>
              <a:r>
                <a:rPr lang="en-US" altLang="zh-CN" sz="1400">
                  <a:solidFill>
                    <a:schemeClr val="bg1"/>
                  </a:solidFill>
                  <a:latin typeface="微软雅黑" panose="020B0503020204020204" pitchFamily="34" charset="-122"/>
                  <a:ea typeface="微软雅黑" panose="020B0503020204020204" pitchFamily="34" charset="-122"/>
                </a:rPr>
                <a:t>Android</a:t>
              </a:r>
              <a:r>
                <a:rPr lang="zh-CN" altLang="en-US" sz="1400">
                  <a:solidFill>
                    <a:schemeClr val="bg1"/>
                  </a:solidFill>
                  <a:latin typeface="微软雅黑" panose="020B0503020204020204" pitchFamily="34" charset="-122"/>
                  <a:ea typeface="微软雅黑" panose="020B0503020204020204" pitchFamily="34" charset="-122"/>
                </a:rPr>
                <a:t>端、</a:t>
              </a:r>
              <a:r>
                <a:rPr lang="en-US" altLang="zh-CN" sz="1400">
                  <a:solidFill>
                    <a:schemeClr val="bg1"/>
                  </a:solidFill>
                  <a:latin typeface="微软雅黑" panose="020B0503020204020204" pitchFamily="34" charset="-122"/>
                  <a:ea typeface="微软雅黑" panose="020B0503020204020204" pitchFamily="34" charset="-122"/>
                </a:rPr>
                <a:t>Web</a:t>
              </a:r>
              <a:r>
                <a:rPr lang="zh-CN" altLang="en-US" sz="1400">
                  <a:solidFill>
                    <a:schemeClr val="bg1"/>
                  </a:solidFill>
                  <a:latin typeface="微软雅黑" panose="020B0503020204020204" pitchFamily="34" charset="-122"/>
                  <a:ea typeface="微软雅黑" panose="020B0503020204020204" pitchFamily="34" charset="-122"/>
                </a:rPr>
                <a:t>管理员端，提供数据服务，进行信息交互</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4699000" y="1494155"/>
            <a:ext cx="1942465" cy="2948305"/>
            <a:chOff x="4699324" y="1463280"/>
            <a:chExt cx="1862027" cy="2216942"/>
          </a:xfrm>
        </p:grpSpPr>
        <p:grpSp>
          <p:nvGrpSpPr>
            <p:cNvPr id="58381" name="组合 16"/>
            <p:cNvGrpSpPr/>
            <p:nvPr/>
          </p:nvGrpSpPr>
          <p:grpSpPr bwMode="auto">
            <a:xfrm>
              <a:off x="4699324" y="1463280"/>
              <a:ext cx="1862027" cy="2216942"/>
              <a:chOff x="1827008" y="2120901"/>
              <a:chExt cx="2298700" cy="2736849"/>
            </a:xfrm>
          </p:grpSpPr>
          <p:sp>
            <p:nvSpPr>
              <p:cNvPr id="20" name="矩形 19"/>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82" name="文本框 17"/>
            <p:cNvSpPr txBox="1">
              <a:spLocks noChangeArrowheads="1"/>
            </p:cNvSpPr>
            <p:nvPr/>
          </p:nvSpPr>
          <p:spPr bwMode="auto">
            <a:xfrm>
              <a:off x="5004409" y="1484039"/>
              <a:ext cx="1251857" cy="26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1600">
                  <a:solidFill>
                    <a:schemeClr val="bg1"/>
                  </a:solidFill>
                  <a:latin typeface="微软雅黑" panose="020B0503020204020204" pitchFamily="34" charset="-122"/>
                  <a:ea typeface="微软雅黑" panose="020B0503020204020204" pitchFamily="34" charset="-122"/>
                </a:rPr>
                <a:t>Android</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58383" name="文本框 18"/>
            <p:cNvSpPr txBox="1">
              <a:spLocks noChangeArrowheads="1"/>
            </p:cNvSpPr>
            <p:nvPr/>
          </p:nvSpPr>
          <p:spPr bwMode="auto">
            <a:xfrm>
              <a:off x="4846079" y="2064064"/>
              <a:ext cx="1568516" cy="141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移动客户端，</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采用</a:t>
              </a:r>
              <a:r>
                <a:rPr lang="en-US" altLang="zh-CN" sz="1400">
                  <a:solidFill>
                    <a:schemeClr val="bg1"/>
                  </a:solidFill>
                  <a:latin typeface="微软雅黑" panose="020B0503020204020204" pitchFamily="34" charset="-122"/>
                  <a:ea typeface="微软雅黑" panose="020B0503020204020204" pitchFamily="34" charset="-122"/>
                </a:rPr>
                <a:t>Android 5.0 </a:t>
              </a:r>
              <a:r>
                <a:rPr lang="zh-CN" altLang="en-US" sz="1400">
                  <a:solidFill>
                    <a:schemeClr val="bg1"/>
                  </a:solidFill>
                  <a:latin typeface="微软雅黑" panose="020B0503020204020204" pitchFamily="34" charset="-122"/>
                  <a:ea typeface="微软雅黑" panose="020B0503020204020204" pitchFamily="34" charset="-122"/>
                </a:rPr>
                <a:t>的</a:t>
              </a:r>
              <a:r>
                <a:rPr lang="en-US" altLang="zh-CN" sz="1400">
                  <a:solidFill>
                    <a:schemeClr val="bg1"/>
                  </a:solidFill>
                  <a:latin typeface="微软雅黑" panose="020B0503020204020204" pitchFamily="34" charset="-122"/>
                  <a:ea typeface="微软雅黑" panose="020B0503020204020204" pitchFamily="34" charset="-122"/>
                </a:rPr>
                <a:t>material design </a:t>
              </a:r>
              <a:r>
                <a:rPr lang="zh-CN" altLang="en-US" sz="1400">
                  <a:solidFill>
                    <a:schemeClr val="bg1"/>
                  </a:solidFill>
                  <a:latin typeface="微软雅黑" panose="020B0503020204020204" pitchFamily="34" charset="-122"/>
                  <a:ea typeface="微软雅黑" panose="020B0503020204020204" pitchFamily="34" charset="-122"/>
                </a:rPr>
                <a:t>风格界面</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并且实现了内存的</a:t>
              </a:r>
              <a:r>
                <a:rPr lang="en-US" altLang="zh-CN" sz="1400">
                  <a:solidFill>
                    <a:schemeClr val="bg1"/>
                  </a:solidFill>
                  <a:latin typeface="微软雅黑" panose="020B0503020204020204" pitchFamily="34" charset="-122"/>
                  <a:ea typeface="微软雅黑" panose="020B0503020204020204" pitchFamily="34" charset="-122"/>
                </a:rPr>
                <a:t>LRU</a:t>
              </a:r>
              <a:r>
                <a:rPr lang="zh-CN" altLang="en-US" sz="1400">
                  <a:solidFill>
                    <a:schemeClr val="bg1"/>
                  </a:solidFill>
                  <a:latin typeface="微软雅黑" panose="020B0503020204020204" pitchFamily="34" charset="-122"/>
                  <a:ea typeface="微软雅黑" panose="020B0503020204020204" pitchFamily="34" charset="-122"/>
                </a:rPr>
                <a:t>数据缓存机制。</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6816725" y="1494155"/>
            <a:ext cx="1940560" cy="2948305"/>
            <a:chOff x="6815997" y="1463280"/>
            <a:chExt cx="1862027" cy="2216942"/>
          </a:xfrm>
        </p:grpSpPr>
        <p:grpSp>
          <p:nvGrpSpPr>
            <p:cNvPr id="58376" name="组合 22"/>
            <p:cNvGrpSpPr/>
            <p:nvPr/>
          </p:nvGrpSpPr>
          <p:grpSpPr bwMode="auto">
            <a:xfrm>
              <a:off x="6815997" y="1463280"/>
              <a:ext cx="1862027" cy="2216942"/>
              <a:chOff x="1827008" y="2120901"/>
              <a:chExt cx="2298700" cy="2736849"/>
            </a:xfrm>
          </p:grpSpPr>
          <p:sp>
            <p:nvSpPr>
              <p:cNvPr id="28" name="矩形 27"/>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77" name="文本框 23"/>
            <p:cNvSpPr txBox="1">
              <a:spLocks noChangeArrowheads="1"/>
            </p:cNvSpPr>
            <p:nvPr/>
          </p:nvSpPr>
          <p:spPr bwMode="auto">
            <a:xfrm>
              <a:off x="7121082" y="1484039"/>
              <a:ext cx="1251857" cy="26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1600">
                  <a:solidFill>
                    <a:schemeClr val="bg1"/>
                  </a:solidFill>
                  <a:latin typeface="微软雅黑" panose="020B0503020204020204" pitchFamily="34" charset="-122"/>
                  <a:ea typeface="微软雅黑" panose="020B0503020204020204" pitchFamily="34" charset="-122"/>
                </a:rPr>
                <a:t>JavaScript</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58378" name="文本框 26"/>
            <p:cNvSpPr txBox="1">
              <a:spLocks noChangeArrowheads="1"/>
            </p:cNvSpPr>
            <p:nvPr/>
          </p:nvSpPr>
          <p:spPr bwMode="auto">
            <a:xfrm>
              <a:off x="6962752" y="2064064"/>
              <a:ext cx="1568516" cy="141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400">
                  <a:solidFill>
                    <a:schemeClr val="bg1"/>
                  </a:solidFill>
                  <a:latin typeface="微软雅黑" panose="020B0503020204020204" pitchFamily="34" charset="-122"/>
                  <a:ea typeface="微软雅黑" panose="020B0503020204020204" pitchFamily="34" charset="-122"/>
                </a:rPr>
                <a:t>通过</a:t>
              </a:r>
              <a:r>
                <a:rPr lang="en-US" altLang="zh-CN" sz="1400">
                  <a:solidFill>
                    <a:schemeClr val="bg1"/>
                  </a:solidFill>
                  <a:latin typeface="微软雅黑" panose="020B0503020204020204" pitchFamily="34" charset="-122"/>
                  <a:ea typeface="微软雅黑" panose="020B0503020204020204" pitchFamily="34" charset="-122"/>
                </a:rPr>
                <a:t>JavaScript</a:t>
              </a:r>
              <a:r>
                <a:rPr lang="zh-CN" altLang="en-US" sz="1400">
                  <a:solidFill>
                    <a:schemeClr val="bg1"/>
                  </a:solidFill>
                  <a:latin typeface="微软雅黑" panose="020B0503020204020204" pitchFamily="34" charset="-122"/>
                  <a:ea typeface="微软雅黑" panose="020B0503020204020204" pitchFamily="34" charset="-122"/>
                </a:rPr>
                <a:t>脚本在</a:t>
              </a:r>
              <a:r>
                <a:rPr lang="en-US" altLang="zh-CN" sz="1400">
                  <a:solidFill>
                    <a:schemeClr val="bg1"/>
                  </a:solidFill>
                  <a:latin typeface="微软雅黑" panose="020B0503020204020204" pitchFamily="34" charset="-122"/>
                  <a:ea typeface="微软雅黑" panose="020B0503020204020204" pitchFamily="34" charset="-122"/>
                </a:rPr>
                <a:t>Android</a:t>
              </a:r>
              <a:r>
                <a:rPr lang="zh-CN" altLang="en-US" sz="1400">
                  <a:solidFill>
                    <a:schemeClr val="bg1"/>
                  </a:solidFill>
                  <a:latin typeface="微软雅黑" panose="020B0503020204020204" pitchFamily="34" charset="-122"/>
                  <a:ea typeface="微软雅黑" panose="020B0503020204020204" pitchFamily="34" charset="-122"/>
                </a:rPr>
                <a:t>端的执行，实现了富文本编辑器，能够在编辑时实时的给文本添加样式，并且实现图文混排格式</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bwMode="auto">
          <a:xfrm>
            <a:off x="894398" y="1696403"/>
            <a:ext cx="1431290" cy="1216660"/>
            <a:chOff x="1082539" y="1500686"/>
            <a:chExt cx="1432061" cy="1217114"/>
          </a:xfrm>
        </p:grpSpPr>
        <p:sp>
          <p:nvSpPr>
            <p:cNvPr id="21" name="任意多边形 20"/>
            <p:cNvSpPr/>
            <p:nvPr/>
          </p:nvSpPr>
          <p:spPr>
            <a:xfrm>
              <a:off x="1587000" y="1853878"/>
              <a:ext cx="927600" cy="863922"/>
            </a:xfrm>
            <a:custGeom>
              <a:avLst/>
              <a:gdLst>
                <a:gd name="connsiteX0" fmla="*/ 0 w 927100"/>
                <a:gd name="connsiteY0" fmla="*/ 279400 h 863600"/>
                <a:gd name="connsiteX1" fmla="*/ 215900 w 927100"/>
                <a:gd name="connsiteY1" fmla="*/ 0 h 863600"/>
                <a:gd name="connsiteX2" fmla="*/ 927100 w 927100"/>
                <a:gd name="connsiteY2" fmla="*/ 863600 h 863600"/>
              </a:gdLst>
              <a:ahLst/>
              <a:cxnLst>
                <a:cxn ang="0">
                  <a:pos x="connsiteX0" y="connsiteY0"/>
                </a:cxn>
                <a:cxn ang="0">
                  <a:pos x="connsiteX1" y="connsiteY1"/>
                </a:cxn>
                <a:cxn ang="0">
                  <a:pos x="connsiteX2" y="connsiteY2"/>
                </a:cxn>
              </a:cxnLst>
              <a:rect l="l" t="t" r="r" b="b"/>
              <a:pathLst>
                <a:path w="927100" h="863600">
                  <a:moveTo>
                    <a:pt x="0" y="279400"/>
                  </a:moveTo>
                  <a:lnTo>
                    <a:pt x="215900" y="0"/>
                  </a:lnTo>
                  <a:lnTo>
                    <a:pt x="927100" y="86360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3835" name="矩形 21"/>
            <p:cNvSpPr>
              <a:spLocks noChangeArrowheads="1"/>
            </p:cNvSpPr>
            <p:nvPr/>
          </p:nvSpPr>
          <p:spPr bwMode="auto">
            <a:xfrm>
              <a:off x="1082539" y="1500686"/>
              <a:ext cx="793542" cy="30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sz="2000" baseline="-25000">
                  <a:solidFill>
                    <a:schemeClr val="bg1"/>
                  </a:solidFill>
                  <a:latin typeface="微软雅黑" panose="020B0503020204020204" pitchFamily="34" charset="-122"/>
                  <a:ea typeface="微软雅黑" panose="020B0503020204020204" pitchFamily="34" charset="-122"/>
                </a:rPr>
                <a:t>Tomcat </a:t>
              </a:r>
              <a:endParaRPr sz="2000" baseline="-2500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bwMode="auto">
          <a:xfrm>
            <a:off x="4137168" y="1463993"/>
            <a:ext cx="1782620" cy="1766570"/>
            <a:chOff x="4325387" y="1267355"/>
            <a:chExt cx="1783313" cy="1767945"/>
          </a:xfrm>
        </p:grpSpPr>
        <p:sp>
          <p:nvSpPr>
            <p:cNvPr id="24" name="任意多边形 23"/>
            <p:cNvSpPr/>
            <p:nvPr/>
          </p:nvSpPr>
          <p:spPr>
            <a:xfrm>
              <a:off x="5054190" y="1613381"/>
              <a:ext cx="1054510" cy="1421919"/>
            </a:xfrm>
            <a:custGeom>
              <a:avLst/>
              <a:gdLst>
                <a:gd name="connsiteX0" fmla="*/ 152400 w 889000"/>
                <a:gd name="connsiteY0" fmla="*/ 1016000 h 1016000"/>
                <a:gd name="connsiteX1" fmla="*/ 0 w 889000"/>
                <a:gd name="connsiteY1" fmla="*/ 0 h 1016000"/>
                <a:gd name="connsiteX2" fmla="*/ 889000 w 889000"/>
                <a:gd name="connsiteY2" fmla="*/ 292100 h 1016000"/>
                <a:gd name="connsiteX0-1" fmla="*/ 317500 w 1054100"/>
                <a:gd name="connsiteY0-2" fmla="*/ 1422400 h 1422400"/>
                <a:gd name="connsiteX1-3" fmla="*/ 0 w 1054100"/>
                <a:gd name="connsiteY1-4" fmla="*/ 0 h 1422400"/>
                <a:gd name="connsiteX2-5" fmla="*/ 1054100 w 1054100"/>
                <a:gd name="connsiteY2-6" fmla="*/ 698500 h 1422400"/>
              </a:gdLst>
              <a:ahLst/>
              <a:cxnLst>
                <a:cxn ang="0">
                  <a:pos x="connsiteX0-1" y="connsiteY0-2"/>
                </a:cxn>
                <a:cxn ang="0">
                  <a:pos x="connsiteX1-3" y="connsiteY1-4"/>
                </a:cxn>
                <a:cxn ang="0">
                  <a:pos x="connsiteX2-5" y="connsiteY2-6"/>
                </a:cxn>
              </a:cxnLst>
              <a:rect l="l" t="t" r="r" b="b"/>
              <a:pathLst>
                <a:path w="1054100" h="1422400">
                  <a:moveTo>
                    <a:pt x="317500" y="1422400"/>
                  </a:moveTo>
                  <a:lnTo>
                    <a:pt x="0" y="0"/>
                  </a:lnTo>
                  <a:lnTo>
                    <a:pt x="1054100" y="69850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3833" name="矩形 24"/>
            <p:cNvSpPr>
              <a:spLocks noChangeArrowheads="1"/>
            </p:cNvSpPr>
            <p:nvPr/>
          </p:nvSpPr>
          <p:spPr bwMode="auto">
            <a:xfrm>
              <a:off x="4325387" y="1267355"/>
              <a:ext cx="1288916" cy="34570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hemeClr val="accent6"/>
            </a:lnRef>
            <a:fillRef idx="3">
              <a:schemeClr val="accent6"/>
            </a:fillRef>
            <a:effectRef idx="3">
              <a:schemeClr val="accent6"/>
            </a:effectRef>
            <a:fontRef idx="minor">
              <a:schemeClr val="lt1"/>
            </a:fontRef>
          </p:style>
          <p:txBody>
            <a:bodyPr wrap="none">
              <a:spAutoFit/>
            </a:bodyPr>
            <a:lstStyle/>
            <a:p>
              <a:pPr algn="ctr" eaLnBrk="1" hangingPunct="1"/>
              <a:r>
                <a:rPr lang="en-US" altLang="zh-CN" sz="2400" b="1" baseline="-25000">
                  <a:solidFill>
                    <a:schemeClr val="bg1"/>
                  </a:solidFill>
                  <a:latin typeface="微软雅黑" panose="020B0503020204020204" pitchFamily="34" charset="-122"/>
                  <a:ea typeface="微软雅黑" panose="020B0503020204020204" pitchFamily="34" charset="-122"/>
                </a:rPr>
                <a:t>Web </a:t>
              </a:r>
              <a:r>
                <a:rPr lang="zh-CN" altLang="en-US" sz="2400" b="1" baseline="-25000">
                  <a:solidFill>
                    <a:schemeClr val="bg1"/>
                  </a:solidFill>
                  <a:latin typeface="微软雅黑" panose="020B0503020204020204" pitchFamily="34" charset="-122"/>
                  <a:ea typeface="微软雅黑" panose="020B0503020204020204" pitchFamily="34" charset="-122"/>
                </a:rPr>
                <a:t>管理端</a:t>
              </a:r>
              <a:endParaRPr lang="zh-CN" altLang="en-US" sz="2400" b="1" baseline="-25000">
                <a:solidFill>
                  <a:schemeClr val="bg1"/>
                </a:solidFill>
                <a:latin typeface="微软雅黑" panose="020B0503020204020204" pitchFamily="34" charset="-122"/>
                <a:ea typeface="微软雅黑" panose="020B0503020204020204" pitchFamily="34" charset="-122"/>
              </a:endParaRPr>
            </a:p>
          </p:txBody>
        </p:sp>
      </p:grpSp>
      <p:sp>
        <p:nvSpPr>
          <p:cNvPr id="26" name="任意多边形 25"/>
          <p:cNvSpPr/>
          <p:nvPr/>
        </p:nvSpPr>
        <p:spPr>
          <a:xfrm>
            <a:off x="325438" y="2000250"/>
            <a:ext cx="7940675" cy="1765300"/>
          </a:xfrm>
          <a:custGeom>
            <a:avLst/>
            <a:gdLst>
              <a:gd name="connsiteX0" fmla="*/ 0 w 7941502"/>
              <a:gd name="connsiteY0" fmla="*/ 1252603 h 1766170"/>
              <a:gd name="connsiteX1" fmla="*/ 0 w 7941502"/>
              <a:gd name="connsiteY1" fmla="*/ 1252603 h 1766170"/>
              <a:gd name="connsiteX2" fmla="*/ 1077239 w 7941502"/>
              <a:gd name="connsiteY2" fmla="*/ 313151 h 1766170"/>
              <a:gd name="connsiteX3" fmla="*/ 1979113 w 7941502"/>
              <a:gd name="connsiteY3" fmla="*/ 951978 h 1766170"/>
              <a:gd name="connsiteX4" fmla="*/ 2780779 w 7941502"/>
              <a:gd name="connsiteY4" fmla="*/ 162838 h 1766170"/>
              <a:gd name="connsiteX5" fmla="*/ 3306872 w 7941502"/>
              <a:gd name="connsiteY5" fmla="*/ 676405 h 1766170"/>
              <a:gd name="connsiteX6" fmla="*/ 4885151 w 7941502"/>
              <a:gd name="connsiteY6" fmla="*/ 1202498 h 1766170"/>
              <a:gd name="connsiteX7" fmla="*/ 5586609 w 7941502"/>
              <a:gd name="connsiteY7" fmla="*/ 488515 h 1766170"/>
              <a:gd name="connsiteX8" fmla="*/ 6263014 w 7941502"/>
              <a:gd name="connsiteY8" fmla="*/ 300624 h 1766170"/>
              <a:gd name="connsiteX9" fmla="*/ 6601217 w 7941502"/>
              <a:gd name="connsiteY9" fmla="*/ 1766170 h 1766170"/>
              <a:gd name="connsiteX10" fmla="*/ 7177414 w 7941502"/>
              <a:gd name="connsiteY10" fmla="*/ 0 h 1766170"/>
              <a:gd name="connsiteX11" fmla="*/ 7941502 w 7941502"/>
              <a:gd name="connsiteY11" fmla="*/ 701457 h 176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41502" h="1766170">
                <a:moveTo>
                  <a:pt x="0" y="1252603"/>
                </a:moveTo>
                <a:lnTo>
                  <a:pt x="0" y="1252603"/>
                </a:lnTo>
                <a:lnTo>
                  <a:pt x="1077239" y="313151"/>
                </a:lnTo>
                <a:lnTo>
                  <a:pt x="1979113" y="951978"/>
                </a:lnTo>
                <a:lnTo>
                  <a:pt x="2780779" y="162838"/>
                </a:lnTo>
                <a:lnTo>
                  <a:pt x="3306872" y="676405"/>
                </a:lnTo>
                <a:lnTo>
                  <a:pt x="4885151" y="1202498"/>
                </a:lnTo>
                <a:lnTo>
                  <a:pt x="5586609" y="488515"/>
                </a:lnTo>
                <a:lnTo>
                  <a:pt x="6263014" y="300624"/>
                </a:lnTo>
                <a:lnTo>
                  <a:pt x="6601217" y="1766170"/>
                </a:lnTo>
                <a:lnTo>
                  <a:pt x="7177414" y="0"/>
                </a:lnTo>
                <a:lnTo>
                  <a:pt x="7941502" y="701457"/>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bwMode="auto">
          <a:xfrm>
            <a:off x="2627630" y="2216150"/>
            <a:ext cx="975360" cy="1791969"/>
            <a:chOff x="2815446" y="2425699"/>
            <a:chExt cx="976188" cy="1793516"/>
          </a:xfrm>
        </p:grpSpPr>
        <p:sp>
          <p:nvSpPr>
            <p:cNvPr id="28" name="任意多边形 27"/>
            <p:cNvSpPr/>
            <p:nvPr/>
          </p:nvSpPr>
          <p:spPr>
            <a:xfrm>
              <a:off x="3301316" y="2425699"/>
              <a:ext cx="46076" cy="1374373"/>
            </a:xfrm>
            <a:custGeom>
              <a:avLst/>
              <a:gdLst>
                <a:gd name="connsiteX0" fmla="*/ 0 w 0"/>
                <a:gd name="connsiteY0" fmla="*/ 0 h 1193800"/>
                <a:gd name="connsiteX1" fmla="*/ 0 w 0"/>
                <a:gd name="connsiteY1" fmla="*/ 1193800 h 1193800"/>
              </a:gdLst>
              <a:ahLst/>
              <a:cxnLst>
                <a:cxn ang="0">
                  <a:pos x="connsiteX0" y="connsiteY0"/>
                </a:cxn>
                <a:cxn ang="0">
                  <a:pos x="connsiteX1" y="connsiteY1"/>
                </a:cxn>
              </a:cxnLst>
              <a:rect l="l" t="t" r="r" b="b"/>
              <a:pathLst>
                <a:path h="1193800">
                  <a:moveTo>
                    <a:pt x="0" y="0"/>
                  </a:moveTo>
                  <a:lnTo>
                    <a:pt x="0" y="119380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2815446" y="3873477"/>
              <a:ext cx="976188" cy="345738"/>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pPr eaLnBrk="1" fontAlgn="auto" hangingPunct="1">
                <a:spcBef>
                  <a:spcPts val="0"/>
                </a:spcBef>
                <a:spcAft>
                  <a:spcPts val="0"/>
                </a:spcAft>
                <a:defRPr/>
              </a:pPr>
              <a:r>
                <a:rPr lang="zh-CN" altLang="en-US" sz="2400" b="1" baseline="-25000" dirty="0">
                  <a:solidFill>
                    <a:schemeClr val="bg1"/>
                  </a:solidFill>
                  <a:effectLst>
                    <a:outerShdw blurRad="50800" dist="38100" dir="13500000" algn="br" rotWithShape="0">
                      <a:prstClr val="black">
                        <a:alpha val="40000"/>
                      </a:prstClr>
                    </a:outerShdw>
                  </a:effectLst>
                  <a:latin typeface="微软雅黑" panose="020B0503020204020204" pitchFamily="34" charset="-122"/>
                  <a:ea typeface="微软雅黑" panose="020B0503020204020204" pitchFamily="34" charset="-122"/>
                </a:rPr>
                <a:t>服务器端</a:t>
              </a:r>
              <a:endParaRPr lang="zh-CN" altLang="en-US" sz="2400" b="1" baseline="-25000" dirty="0">
                <a:solidFill>
                  <a:schemeClr val="bg1"/>
                </a:solidFill>
                <a:effectLst>
                  <a:outerShdw blurRad="50800" dist="38100" dir="13500000" algn="br" rotWithShape="0">
                    <a:prstClr val="black">
                      <a:alpha val="40000"/>
                    </a:prstClr>
                  </a:outerShdw>
                </a:effectLst>
                <a:latin typeface="微软雅黑" panose="020B0503020204020204" pitchFamily="34" charset="-122"/>
                <a:ea typeface="微软雅黑" panose="020B0503020204020204" pitchFamily="34" charset="-122"/>
              </a:endParaRPr>
            </a:p>
          </p:txBody>
        </p:sp>
      </p:grpSp>
      <p:grpSp>
        <p:nvGrpSpPr>
          <p:cNvPr id="30" name="组合 29"/>
          <p:cNvGrpSpPr/>
          <p:nvPr/>
        </p:nvGrpSpPr>
        <p:grpSpPr bwMode="auto">
          <a:xfrm>
            <a:off x="1077913" y="2268538"/>
            <a:ext cx="770255" cy="563880"/>
            <a:chOff x="1266729" y="2071701"/>
            <a:chExt cx="769175" cy="565326"/>
          </a:xfrm>
        </p:grpSpPr>
        <p:sp>
          <p:nvSpPr>
            <p:cNvPr id="31" name="椭圆 30"/>
            <p:cNvSpPr/>
            <p:nvPr/>
          </p:nvSpPr>
          <p:spPr>
            <a:xfrm>
              <a:off x="1499764" y="2071701"/>
              <a:ext cx="163284" cy="162340"/>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1266729" y="2332719"/>
              <a:ext cx="769175" cy="304308"/>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Apache</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bwMode="auto">
          <a:xfrm>
            <a:off x="1925638" y="2854325"/>
            <a:ext cx="746125" cy="501967"/>
            <a:chOff x="2113346" y="3064841"/>
            <a:chExt cx="746800" cy="502555"/>
          </a:xfrm>
        </p:grpSpPr>
        <p:sp>
          <p:nvSpPr>
            <p:cNvPr id="34" name="椭圆 33"/>
            <p:cNvSpPr/>
            <p:nvPr/>
          </p:nvSpPr>
          <p:spPr>
            <a:xfrm>
              <a:off x="2407299" y="3064841"/>
              <a:ext cx="162072" cy="162115"/>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2113346" y="3263511"/>
              <a:ext cx="746800" cy="303885"/>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MySQL</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bwMode="auto">
          <a:xfrm>
            <a:off x="2790825" y="1854200"/>
            <a:ext cx="512445" cy="415925"/>
            <a:chOff x="2979182" y="2064744"/>
            <a:chExt cx="512908" cy="416176"/>
          </a:xfrm>
        </p:grpSpPr>
        <p:sp>
          <p:nvSpPr>
            <p:cNvPr id="37" name="椭圆 36"/>
            <p:cNvSpPr/>
            <p:nvPr/>
          </p:nvSpPr>
          <p:spPr>
            <a:xfrm>
              <a:off x="3222289" y="2317309"/>
              <a:ext cx="163660" cy="163611"/>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2979182" y="2064744"/>
              <a:ext cx="512908" cy="303713"/>
            </a:xfrm>
            <a:prstGeom prst="rect">
              <a:avLst/>
            </a:prstGeom>
          </p:spPr>
          <p:txBody>
            <a:bodyPr wrap="none">
              <a:spAutoFit/>
            </a:bodyPr>
            <a:lstStyle/>
            <a:p>
              <a:pPr eaLnBrk="1" fontAlgn="auto" hangingPunct="1">
                <a:spcBef>
                  <a:spcPts val="0"/>
                </a:spcBef>
                <a:spcAft>
                  <a:spcPts val="0"/>
                </a:spcAft>
                <a:defRPr/>
              </a:pPr>
              <a:r>
                <a:rPr sz="2000" baseline="-25000">
                  <a:solidFill>
                    <a:schemeClr val="bg1"/>
                  </a:solidFill>
                  <a:latin typeface="微软雅黑" panose="020B0503020204020204" pitchFamily="34" charset="-122"/>
                  <a:ea typeface="微软雅黑" panose="020B0503020204020204" pitchFamily="34" charset="-122"/>
                </a:rPr>
                <a:t>PHP</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bwMode="auto">
          <a:xfrm>
            <a:off x="3529013" y="2414905"/>
            <a:ext cx="608012" cy="328296"/>
            <a:chOff x="3717829" y="2624692"/>
            <a:chExt cx="607108" cy="328358"/>
          </a:xfrm>
        </p:grpSpPr>
        <p:sp>
          <p:nvSpPr>
            <p:cNvPr id="40" name="椭圆 39"/>
            <p:cNvSpPr/>
            <p:nvPr/>
          </p:nvSpPr>
          <p:spPr>
            <a:xfrm>
              <a:off x="3717829" y="2791094"/>
              <a:ext cx="163269" cy="161956"/>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3881098" y="2624692"/>
              <a:ext cx="443839" cy="303588"/>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JSP</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bwMode="auto">
          <a:xfrm>
            <a:off x="4959350" y="3135313"/>
            <a:ext cx="508635" cy="481330"/>
            <a:chOff x="5133702" y="3346781"/>
            <a:chExt cx="509341" cy="480440"/>
          </a:xfrm>
        </p:grpSpPr>
        <p:sp>
          <p:nvSpPr>
            <p:cNvPr id="33820" name="椭圆 42"/>
            <p:cNvSpPr>
              <a:spLocks noChangeArrowheads="1"/>
            </p:cNvSpPr>
            <p:nvPr/>
          </p:nvSpPr>
          <p:spPr bwMode="auto">
            <a:xfrm>
              <a:off x="5310409" y="3346781"/>
              <a:ext cx="162839" cy="162839"/>
            </a:xfrm>
            <a:prstGeom prst="ellipse">
              <a:avLst/>
            </a:prstGeom>
            <a:solidFill>
              <a:schemeClr val="bg1">
                <a:alpha val="79999"/>
              </a:schemeClr>
            </a:solidFill>
            <a:ln>
              <a:noFill/>
            </a:ln>
            <a:extLst>
              <a:ext uri="{91240B29-F687-4F45-9708-019B960494DF}">
                <a14:hiddenLine xmlns:a14="http://schemas.microsoft.com/office/drawing/2010/main" w="9525">
                  <a:solidFill>
                    <a:srgbClr val="000000"/>
                  </a:solidFill>
                  <a:round/>
                </a14:hiddenLine>
              </a:ext>
            </a:extLst>
          </p:spPr>
          <p:txBody>
            <a:bodyPr lIns="68544" tIns="34272" rIns="68544" bIns="34272"/>
            <a:lstStyle/>
            <a:p>
              <a:pPr eaLnBrk="1" hangingPunct="1"/>
              <a:endParaRPr lang="zh-CN" altLang="en-US" sz="2000" baseline="-2500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5133702" y="3524252"/>
              <a:ext cx="509341" cy="302969"/>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Java</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bwMode="auto">
          <a:xfrm>
            <a:off x="5734050" y="2435225"/>
            <a:ext cx="719455" cy="508317"/>
            <a:chOff x="5908402" y="2645741"/>
            <a:chExt cx="720103" cy="508487"/>
          </a:xfrm>
        </p:grpSpPr>
        <p:sp>
          <p:nvSpPr>
            <p:cNvPr id="33818" name="椭圆 45"/>
            <p:cNvSpPr>
              <a:spLocks noChangeArrowheads="1"/>
            </p:cNvSpPr>
            <p:nvPr/>
          </p:nvSpPr>
          <p:spPr bwMode="auto">
            <a:xfrm>
              <a:off x="6026689" y="2645741"/>
              <a:ext cx="162839" cy="162839"/>
            </a:xfrm>
            <a:prstGeom prst="ellipse">
              <a:avLst/>
            </a:prstGeom>
            <a:solidFill>
              <a:schemeClr val="bg1">
                <a:alpha val="79999"/>
              </a:schemeClr>
            </a:solidFill>
            <a:ln>
              <a:noFill/>
            </a:ln>
            <a:extLst>
              <a:ext uri="{91240B29-F687-4F45-9708-019B960494DF}">
                <a14:hiddenLine xmlns:a14="http://schemas.microsoft.com/office/drawing/2010/main" w="9525">
                  <a:solidFill>
                    <a:srgbClr val="000000"/>
                  </a:solidFill>
                  <a:round/>
                </a14:hiddenLine>
              </a:ext>
            </a:extLst>
          </p:spPr>
          <p:txBody>
            <a:bodyPr lIns="68544" tIns="34272" rIns="68544" bIns="34272"/>
            <a:lstStyle/>
            <a:p>
              <a:pPr eaLnBrk="1" hangingPunct="1"/>
              <a:endParaRPr lang="zh-CN" altLang="en-US" sz="2000" baseline="-2500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5908402" y="2850597"/>
              <a:ext cx="720103" cy="303631"/>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Eclipse</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bwMode="auto">
          <a:xfrm>
            <a:off x="6253163" y="1978025"/>
            <a:ext cx="1118870" cy="414338"/>
            <a:chOff x="6441129" y="2188789"/>
            <a:chExt cx="1119884" cy="414051"/>
          </a:xfrm>
        </p:grpSpPr>
        <p:sp>
          <p:nvSpPr>
            <p:cNvPr id="49" name="椭圆 48"/>
            <p:cNvSpPr/>
            <p:nvPr/>
          </p:nvSpPr>
          <p:spPr>
            <a:xfrm>
              <a:off x="6682647" y="2439440"/>
              <a:ext cx="162072" cy="163400"/>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6441129" y="2188789"/>
              <a:ext cx="1119884" cy="303320"/>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HTML/</a:t>
              </a:r>
              <a:r>
                <a:rPr lang="en-US" altLang="zh-CN" sz="2000" baseline="-25000">
                  <a:solidFill>
                    <a:schemeClr val="bg1"/>
                  </a:solidFill>
                  <a:latin typeface="微软雅黑" panose="020B0503020204020204" pitchFamily="34" charset="-122"/>
                  <a:ea typeface="微软雅黑" panose="020B0503020204020204" pitchFamily="34" charset="-122"/>
                </a:rPr>
                <a:t>CSS3</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bwMode="auto">
          <a:xfrm>
            <a:off x="6634163" y="3662363"/>
            <a:ext cx="960120" cy="498792"/>
            <a:chOff x="6822054" y="3872561"/>
            <a:chExt cx="960990" cy="500240"/>
          </a:xfrm>
        </p:grpSpPr>
        <p:sp>
          <p:nvSpPr>
            <p:cNvPr id="52" name="椭圆 51"/>
            <p:cNvSpPr/>
            <p:nvPr/>
          </p:nvSpPr>
          <p:spPr>
            <a:xfrm>
              <a:off x="7055627" y="3872561"/>
              <a:ext cx="162072" cy="162395"/>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6822054" y="4068390"/>
              <a:ext cx="960990" cy="304411"/>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JavaScript</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bwMode="auto">
          <a:xfrm>
            <a:off x="7439025" y="1847850"/>
            <a:ext cx="1004888" cy="303530"/>
            <a:chOff x="7626889" y="2058017"/>
            <a:chExt cx="1005635" cy="303144"/>
          </a:xfrm>
        </p:grpSpPr>
        <p:sp>
          <p:nvSpPr>
            <p:cNvPr id="55" name="椭圆 54"/>
            <p:cNvSpPr/>
            <p:nvPr/>
          </p:nvSpPr>
          <p:spPr>
            <a:xfrm>
              <a:off x="7626889" y="2149975"/>
              <a:ext cx="162045" cy="163305"/>
            </a:xfrm>
            <a:prstGeom prst="ellipse">
              <a:avLst/>
            </a:prstGeom>
            <a:solidFill>
              <a:schemeClr val="bg1">
                <a:alpha val="80000"/>
              </a:schemeClr>
            </a:solidFill>
            <a:ln>
              <a:noFill/>
            </a:ln>
          </p:spPr>
          <p:txBody>
            <a:bodyPr lIns="68544" tIns="34272" rIns="68544" bIns="34272"/>
            <a:lstStyle/>
            <a:p>
              <a:pPr eaLnBrk="1" fontAlgn="auto" hangingPunct="1">
                <a:spcBef>
                  <a:spcPts val="0"/>
                </a:spcBef>
                <a:spcAft>
                  <a:spcPts val="0"/>
                </a:spcAft>
                <a:defRPr/>
              </a:pPr>
              <a:endParaRPr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7812765" y="2058017"/>
              <a:ext cx="819759" cy="303144"/>
            </a:xfrm>
            <a:prstGeom prst="rect">
              <a:avLst/>
            </a:prstGeom>
          </p:spPr>
          <p:txBody>
            <a:bodyPr wrap="none">
              <a:spAutoFit/>
            </a:bodyPr>
            <a:lstStyle/>
            <a:p>
              <a:pPr eaLnBrk="1" fontAlgn="auto" hangingPunct="1">
                <a:spcBef>
                  <a:spcPts val="0"/>
                </a:spcBef>
                <a:spcAft>
                  <a:spcPts val="0"/>
                </a:spcAft>
                <a:defRPr/>
              </a:pPr>
              <a:r>
                <a:rPr lang="en-US" sz="2000" baseline="-25000" dirty="0">
                  <a:solidFill>
                    <a:schemeClr val="bg1"/>
                  </a:solidFill>
                  <a:latin typeface="微软雅黑" panose="020B0503020204020204" pitchFamily="34" charset="-122"/>
                  <a:ea typeface="微软雅黑" panose="020B0503020204020204" pitchFamily="34" charset="-122"/>
                </a:rPr>
                <a:t>Android</a:t>
              </a:r>
              <a:endParaRPr lang="en-US" sz="2000" baseline="-25000"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bwMode="auto">
          <a:xfrm>
            <a:off x="7372033" y="2092325"/>
            <a:ext cx="1173480" cy="1570356"/>
            <a:chOff x="7560793" y="2092528"/>
            <a:chExt cx="1172953" cy="1569882"/>
          </a:xfrm>
        </p:grpSpPr>
        <p:cxnSp>
          <p:nvCxnSpPr>
            <p:cNvPr id="58" name="直接连接符 57"/>
            <p:cNvCxnSpPr/>
            <p:nvPr/>
          </p:nvCxnSpPr>
          <p:spPr>
            <a:xfrm>
              <a:off x="7745177" y="2092528"/>
              <a:ext cx="230085" cy="1115676"/>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560793" y="3317074"/>
              <a:ext cx="1172953" cy="345336"/>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pPr eaLnBrk="1" fontAlgn="auto" hangingPunct="1">
                <a:spcBef>
                  <a:spcPts val="0"/>
                </a:spcBef>
                <a:spcAft>
                  <a:spcPts val="0"/>
                </a:spcAft>
                <a:defRPr/>
              </a:pPr>
              <a:r>
                <a:rPr lang="zh-CN" altLang="en-US" sz="2400" b="1" baseline="-25000" dirty="0">
                  <a:solidFill>
                    <a:schemeClr val="bg1"/>
                  </a:solidFill>
                  <a:latin typeface="微软雅黑" panose="020B0503020204020204" pitchFamily="34" charset="-122"/>
                  <a:ea typeface="微软雅黑" panose="020B0503020204020204" pitchFamily="34" charset="-122"/>
                </a:rPr>
                <a:t>移动客户端</a:t>
              </a:r>
              <a:endParaRPr lang="zh-CN" altLang="en-US" sz="2400" b="1" baseline="-25000" dirty="0">
                <a:solidFill>
                  <a:schemeClr val="bg1"/>
                </a:solidFill>
                <a:latin typeface="微软雅黑" panose="020B0503020204020204" pitchFamily="34" charset="-122"/>
                <a:ea typeface="微软雅黑" panose="020B0503020204020204" pitchFamily="34" charset="-122"/>
              </a:endParaRPr>
            </a:p>
          </p:txBody>
        </p:sp>
      </p:grpSp>
      <p:pic>
        <p:nvPicPr>
          <p:cNvPr id="33808" name="图片 5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411480" y="365125"/>
            <a:ext cx="2216150" cy="35242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开发工具与具体实现</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000"/>
                                        <p:tgtEl>
                                          <p:spTgt spid="26"/>
                                        </p:tgtEl>
                                      </p:cBhvr>
                                    </p:animEffect>
                                  </p:childTnLst>
                                </p:cTn>
                              </p:par>
                              <p:par>
                                <p:cTn id="8" presetID="23" presetClass="entr" presetSubtype="36" fill="hold" nodeType="withEffect">
                                  <p:stCondLst>
                                    <p:cond delay="300"/>
                                  </p:stCondLst>
                                  <p:childTnLst>
                                    <p:set>
                                      <p:cBhvr>
                                        <p:cTn id="9" dur="1" fill="hold">
                                          <p:stCondLst>
                                            <p:cond delay="0"/>
                                          </p:stCondLst>
                                        </p:cTn>
                                        <p:tgtEl>
                                          <p:spTgt spid="30"/>
                                        </p:tgtEl>
                                        <p:attrNameLst>
                                          <p:attrName>style.visibility</p:attrName>
                                        </p:attrNameLst>
                                      </p:cBhvr>
                                      <p:to>
                                        <p:strVal val="visible"/>
                                      </p:to>
                                    </p:set>
                                    <p:anim calcmode="lin" valueType="num">
                                      <p:cBhvr>
                                        <p:cTn id="10" dur="1000" fill="hold"/>
                                        <p:tgtEl>
                                          <p:spTgt spid="30"/>
                                        </p:tgtEl>
                                        <p:attrNameLst>
                                          <p:attrName>ppt_w</p:attrName>
                                        </p:attrNameLst>
                                      </p:cBhvr>
                                      <p:tavLst>
                                        <p:tav tm="0">
                                          <p:val>
                                            <p:strVal val="(6*min(max(#ppt_w*#ppt_h,.3),1)-7.4)/-.7*#ppt_w"/>
                                          </p:val>
                                        </p:tav>
                                        <p:tav tm="100000">
                                          <p:val>
                                            <p:strVal val="#ppt_w"/>
                                          </p:val>
                                        </p:tav>
                                      </p:tavLst>
                                    </p:anim>
                                    <p:anim calcmode="lin" valueType="num">
                                      <p:cBhvr>
                                        <p:cTn id="11" dur="1000" fill="hold"/>
                                        <p:tgtEl>
                                          <p:spTgt spid="30"/>
                                        </p:tgtEl>
                                        <p:attrNameLst>
                                          <p:attrName>ppt_h</p:attrName>
                                        </p:attrNameLst>
                                      </p:cBhvr>
                                      <p:tavLst>
                                        <p:tav tm="0">
                                          <p:val>
                                            <p:strVal val="(6*min(max(#ppt_w*#ppt_h,.3),1)-7.4)/-.7*#ppt_h"/>
                                          </p:val>
                                        </p:tav>
                                        <p:tav tm="100000">
                                          <p:val>
                                            <p:strVal val="#ppt_h"/>
                                          </p:val>
                                        </p:tav>
                                      </p:tavLst>
                                    </p:anim>
                                    <p:anim calcmode="lin" valueType="num">
                                      <p:cBhvr>
                                        <p:cTn id="12" dur="1000" fill="hold"/>
                                        <p:tgtEl>
                                          <p:spTgt spid="30"/>
                                        </p:tgtEl>
                                        <p:attrNameLst>
                                          <p:attrName>ppt_x</p:attrName>
                                        </p:attrNameLst>
                                      </p:cBhvr>
                                      <p:tavLst>
                                        <p:tav tm="0">
                                          <p:val>
                                            <p:fltVal val="0.5"/>
                                          </p:val>
                                        </p:tav>
                                        <p:tav tm="100000">
                                          <p:val>
                                            <p:strVal val="#ppt_x"/>
                                          </p:val>
                                        </p:tav>
                                      </p:tavLst>
                                    </p:anim>
                                    <p:anim calcmode="lin" valueType="num">
                                      <p:cBhvr>
                                        <p:cTn id="13" dur="1000" fill="hold"/>
                                        <p:tgtEl>
                                          <p:spTgt spid="30"/>
                                        </p:tgtEl>
                                        <p:attrNameLst>
                                          <p:attrName>ppt_y</p:attrName>
                                        </p:attrNameLst>
                                      </p:cBhvr>
                                      <p:tavLst>
                                        <p:tav tm="0">
                                          <p:val>
                                            <p:strVal val="1+(6*min(max(#ppt_w*#ppt_h,.3),1)-7.4)/-.7*#ppt_h/2"/>
                                          </p:val>
                                        </p:tav>
                                        <p:tav tm="100000">
                                          <p:val>
                                            <p:strVal val="#ppt_y"/>
                                          </p:val>
                                        </p:tav>
                                      </p:tavLst>
                                    </p:anim>
                                  </p:childTnLst>
                                </p:cTn>
                              </p:par>
                              <p:par>
                                <p:cTn id="14" presetID="23" presetClass="entr" presetSubtype="36"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 calcmode="lin" valueType="num">
                                      <p:cBhvr>
                                        <p:cTn id="16" dur="1000" fill="hold"/>
                                        <p:tgtEl>
                                          <p:spTgt spid="33"/>
                                        </p:tgtEl>
                                        <p:attrNameLst>
                                          <p:attrName>ppt_w</p:attrName>
                                        </p:attrNameLst>
                                      </p:cBhvr>
                                      <p:tavLst>
                                        <p:tav tm="0">
                                          <p:val>
                                            <p:strVal val="(6*min(max(#ppt_w*#ppt_h,.3),1)-7.4)/-.7*#ppt_w"/>
                                          </p:val>
                                        </p:tav>
                                        <p:tav tm="100000">
                                          <p:val>
                                            <p:strVal val="#ppt_w"/>
                                          </p:val>
                                        </p:tav>
                                      </p:tavLst>
                                    </p:anim>
                                    <p:anim calcmode="lin" valueType="num">
                                      <p:cBhvr>
                                        <p:cTn id="17" dur="1000" fill="hold"/>
                                        <p:tgtEl>
                                          <p:spTgt spid="33"/>
                                        </p:tgtEl>
                                        <p:attrNameLst>
                                          <p:attrName>ppt_h</p:attrName>
                                        </p:attrNameLst>
                                      </p:cBhvr>
                                      <p:tavLst>
                                        <p:tav tm="0">
                                          <p:val>
                                            <p:strVal val="(6*min(max(#ppt_w*#ppt_h,.3),1)-7.4)/-.7*#ppt_h"/>
                                          </p:val>
                                        </p:tav>
                                        <p:tav tm="100000">
                                          <p:val>
                                            <p:strVal val="#ppt_h"/>
                                          </p:val>
                                        </p:tav>
                                      </p:tavLst>
                                    </p:anim>
                                    <p:anim calcmode="lin" valueType="num">
                                      <p:cBhvr>
                                        <p:cTn id="18" dur="1000" fill="hold"/>
                                        <p:tgtEl>
                                          <p:spTgt spid="33"/>
                                        </p:tgtEl>
                                        <p:attrNameLst>
                                          <p:attrName>ppt_x</p:attrName>
                                        </p:attrNameLst>
                                      </p:cBhvr>
                                      <p:tavLst>
                                        <p:tav tm="0">
                                          <p:val>
                                            <p:fltVal val="0.5"/>
                                          </p:val>
                                        </p:tav>
                                        <p:tav tm="100000">
                                          <p:val>
                                            <p:strVal val="#ppt_x"/>
                                          </p:val>
                                        </p:tav>
                                      </p:tavLst>
                                    </p:anim>
                                    <p:anim calcmode="lin" valueType="num">
                                      <p:cBhvr>
                                        <p:cTn id="19" dur="1000" fill="hold"/>
                                        <p:tgtEl>
                                          <p:spTgt spid="33"/>
                                        </p:tgtEl>
                                        <p:attrNameLst>
                                          <p:attrName>ppt_y</p:attrName>
                                        </p:attrNameLst>
                                      </p:cBhvr>
                                      <p:tavLst>
                                        <p:tav tm="0">
                                          <p:val>
                                            <p:strVal val="1+(6*min(max(#ppt_w*#ppt_h,.3),1)-7.4)/-.7*#ppt_h/2"/>
                                          </p:val>
                                        </p:tav>
                                        <p:tav tm="100000">
                                          <p:val>
                                            <p:strVal val="#ppt_y"/>
                                          </p:val>
                                        </p:tav>
                                      </p:tavLst>
                                    </p:anim>
                                  </p:childTnLst>
                                </p:cTn>
                              </p:par>
                              <p:par>
                                <p:cTn id="20" presetID="23" presetClass="entr" presetSubtype="36" fill="hold" nodeType="withEffect">
                                  <p:stCondLst>
                                    <p:cond delay="800"/>
                                  </p:stCondLst>
                                  <p:childTnLst>
                                    <p:set>
                                      <p:cBhvr>
                                        <p:cTn id="21" dur="1" fill="hold">
                                          <p:stCondLst>
                                            <p:cond delay="0"/>
                                          </p:stCondLst>
                                        </p:cTn>
                                        <p:tgtEl>
                                          <p:spTgt spid="39"/>
                                        </p:tgtEl>
                                        <p:attrNameLst>
                                          <p:attrName>style.visibility</p:attrName>
                                        </p:attrNameLst>
                                      </p:cBhvr>
                                      <p:to>
                                        <p:strVal val="visible"/>
                                      </p:to>
                                    </p:set>
                                    <p:anim calcmode="lin" valueType="num">
                                      <p:cBhvr>
                                        <p:cTn id="22" dur="1000" fill="hold"/>
                                        <p:tgtEl>
                                          <p:spTgt spid="39"/>
                                        </p:tgtEl>
                                        <p:attrNameLst>
                                          <p:attrName>ppt_w</p:attrName>
                                        </p:attrNameLst>
                                      </p:cBhvr>
                                      <p:tavLst>
                                        <p:tav tm="0">
                                          <p:val>
                                            <p:strVal val="(6*min(max(#ppt_w*#ppt_h,.3),1)-7.4)/-.7*#ppt_w"/>
                                          </p:val>
                                        </p:tav>
                                        <p:tav tm="100000">
                                          <p:val>
                                            <p:strVal val="#ppt_w"/>
                                          </p:val>
                                        </p:tav>
                                      </p:tavLst>
                                    </p:anim>
                                    <p:anim calcmode="lin" valueType="num">
                                      <p:cBhvr>
                                        <p:cTn id="23" dur="1000" fill="hold"/>
                                        <p:tgtEl>
                                          <p:spTgt spid="39"/>
                                        </p:tgtEl>
                                        <p:attrNameLst>
                                          <p:attrName>ppt_h</p:attrName>
                                        </p:attrNameLst>
                                      </p:cBhvr>
                                      <p:tavLst>
                                        <p:tav tm="0">
                                          <p:val>
                                            <p:strVal val="(6*min(max(#ppt_w*#ppt_h,.3),1)-7.4)/-.7*#ppt_h"/>
                                          </p:val>
                                        </p:tav>
                                        <p:tav tm="100000">
                                          <p:val>
                                            <p:strVal val="#ppt_h"/>
                                          </p:val>
                                        </p:tav>
                                      </p:tavLst>
                                    </p:anim>
                                    <p:anim calcmode="lin" valueType="num">
                                      <p:cBhvr>
                                        <p:cTn id="24" dur="1000" fill="hold"/>
                                        <p:tgtEl>
                                          <p:spTgt spid="39"/>
                                        </p:tgtEl>
                                        <p:attrNameLst>
                                          <p:attrName>ppt_x</p:attrName>
                                        </p:attrNameLst>
                                      </p:cBhvr>
                                      <p:tavLst>
                                        <p:tav tm="0">
                                          <p:val>
                                            <p:fltVal val="0.5"/>
                                          </p:val>
                                        </p:tav>
                                        <p:tav tm="100000">
                                          <p:val>
                                            <p:strVal val="#ppt_x"/>
                                          </p:val>
                                        </p:tav>
                                      </p:tavLst>
                                    </p:anim>
                                    <p:anim calcmode="lin" valueType="num">
                                      <p:cBhvr>
                                        <p:cTn id="25" dur="1000" fill="hold"/>
                                        <p:tgtEl>
                                          <p:spTgt spid="39"/>
                                        </p:tgtEl>
                                        <p:attrNameLst>
                                          <p:attrName>ppt_y</p:attrName>
                                        </p:attrNameLst>
                                      </p:cBhvr>
                                      <p:tavLst>
                                        <p:tav tm="0">
                                          <p:val>
                                            <p:strVal val="1+(6*min(max(#ppt_w*#ppt_h,.3),1)-7.4)/-.7*#ppt_h/2"/>
                                          </p:val>
                                        </p:tav>
                                        <p:tav tm="100000">
                                          <p:val>
                                            <p:strVal val="#ppt_y"/>
                                          </p:val>
                                        </p:tav>
                                      </p:tavLst>
                                    </p:anim>
                                  </p:childTnLst>
                                </p:cTn>
                              </p:par>
                              <p:par>
                                <p:cTn id="26" presetID="23" presetClass="entr" presetSubtype="36" fill="hold" nodeType="withEffect">
                                  <p:stCondLst>
                                    <p:cond delay="600"/>
                                  </p:stCondLst>
                                  <p:childTnLst>
                                    <p:set>
                                      <p:cBhvr>
                                        <p:cTn id="27" dur="1" fill="hold">
                                          <p:stCondLst>
                                            <p:cond delay="0"/>
                                          </p:stCondLst>
                                        </p:cTn>
                                        <p:tgtEl>
                                          <p:spTgt spid="42"/>
                                        </p:tgtEl>
                                        <p:attrNameLst>
                                          <p:attrName>style.visibility</p:attrName>
                                        </p:attrNameLst>
                                      </p:cBhvr>
                                      <p:to>
                                        <p:strVal val="visible"/>
                                      </p:to>
                                    </p:set>
                                    <p:anim calcmode="lin" valueType="num">
                                      <p:cBhvr>
                                        <p:cTn id="28" dur="1000" fill="hold"/>
                                        <p:tgtEl>
                                          <p:spTgt spid="42"/>
                                        </p:tgtEl>
                                        <p:attrNameLst>
                                          <p:attrName>ppt_w</p:attrName>
                                        </p:attrNameLst>
                                      </p:cBhvr>
                                      <p:tavLst>
                                        <p:tav tm="0">
                                          <p:val>
                                            <p:strVal val="(6*min(max(#ppt_w*#ppt_h,.3),1)-7.4)/-.7*#ppt_w"/>
                                          </p:val>
                                        </p:tav>
                                        <p:tav tm="100000">
                                          <p:val>
                                            <p:strVal val="#ppt_w"/>
                                          </p:val>
                                        </p:tav>
                                      </p:tavLst>
                                    </p:anim>
                                    <p:anim calcmode="lin" valueType="num">
                                      <p:cBhvr>
                                        <p:cTn id="29" dur="1000" fill="hold"/>
                                        <p:tgtEl>
                                          <p:spTgt spid="42"/>
                                        </p:tgtEl>
                                        <p:attrNameLst>
                                          <p:attrName>ppt_h</p:attrName>
                                        </p:attrNameLst>
                                      </p:cBhvr>
                                      <p:tavLst>
                                        <p:tav tm="0">
                                          <p:val>
                                            <p:strVal val="(6*min(max(#ppt_w*#ppt_h,.3),1)-7.4)/-.7*#ppt_h"/>
                                          </p:val>
                                        </p:tav>
                                        <p:tav tm="100000">
                                          <p:val>
                                            <p:strVal val="#ppt_h"/>
                                          </p:val>
                                        </p:tav>
                                      </p:tavLst>
                                    </p:anim>
                                    <p:anim calcmode="lin" valueType="num">
                                      <p:cBhvr>
                                        <p:cTn id="30" dur="1000" fill="hold"/>
                                        <p:tgtEl>
                                          <p:spTgt spid="42"/>
                                        </p:tgtEl>
                                        <p:attrNameLst>
                                          <p:attrName>ppt_x</p:attrName>
                                        </p:attrNameLst>
                                      </p:cBhvr>
                                      <p:tavLst>
                                        <p:tav tm="0">
                                          <p:val>
                                            <p:fltVal val="0.5"/>
                                          </p:val>
                                        </p:tav>
                                        <p:tav tm="100000">
                                          <p:val>
                                            <p:strVal val="#ppt_x"/>
                                          </p:val>
                                        </p:tav>
                                      </p:tavLst>
                                    </p:anim>
                                    <p:anim calcmode="lin" valueType="num">
                                      <p:cBhvr>
                                        <p:cTn id="31" dur="1000" fill="hold"/>
                                        <p:tgtEl>
                                          <p:spTgt spid="42"/>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nodeType="withEffect">
                                  <p:stCondLst>
                                    <p:cond delay="300"/>
                                  </p:stCondLst>
                                  <p:childTnLst>
                                    <p:set>
                                      <p:cBhvr>
                                        <p:cTn id="33" dur="1" fill="hold">
                                          <p:stCondLst>
                                            <p:cond delay="0"/>
                                          </p:stCondLst>
                                        </p:cTn>
                                        <p:tgtEl>
                                          <p:spTgt spid="45"/>
                                        </p:tgtEl>
                                        <p:attrNameLst>
                                          <p:attrName>style.visibility</p:attrName>
                                        </p:attrNameLst>
                                      </p:cBhvr>
                                      <p:to>
                                        <p:strVal val="visible"/>
                                      </p:to>
                                    </p:set>
                                    <p:anim calcmode="lin" valueType="num">
                                      <p:cBhvr>
                                        <p:cTn id="34" dur="1000" fill="hold"/>
                                        <p:tgtEl>
                                          <p:spTgt spid="45"/>
                                        </p:tgtEl>
                                        <p:attrNameLst>
                                          <p:attrName>ppt_w</p:attrName>
                                        </p:attrNameLst>
                                      </p:cBhvr>
                                      <p:tavLst>
                                        <p:tav tm="0">
                                          <p:val>
                                            <p:strVal val="(6*min(max(#ppt_w*#ppt_h,.3),1)-7.4)/-.7*#ppt_w"/>
                                          </p:val>
                                        </p:tav>
                                        <p:tav tm="100000">
                                          <p:val>
                                            <p:strVal val="#ppt_w"/>
                                          </p:val>
                                        </p:tav>
                                      </p:tavLst>
                                    </p:anim>
                                    <p:anim calcmode="lin" valueType="num">
                                      <p:cBhvr>
                                        <p:cTn id="35" dur="1000" fill="hold"/>
                                        <p:tgtEl>
                                          <p:spTgt spid="45"/>
                                        </p:tgtEl>
                                        <p:attrNameLst>
                                          <p:attrName>ppt_h</p:attrName>
                                        </p:attrNameLst>
                                      </p:cBhvr>
                                      <p:tavLst>
                                        <p:tav tm="0">
                                          <p:val>
                                            <p:strVal val="(6*min(max(#ppt_w*#ppt_h,.3),1)-7.4)/-.7*#ppt_h"/>
                                          </p:val>
                                        </p:tav>
                                        <p:tav tm="100000">
                                          <p:val>
                                            <p:strVal val="#ppt_h"/>
                                          </p:val>
                                        </p:tav>
                                      </p:tavLst>
                                    </p:anim>
                                    <p:anim calcmode="lin" valueType="num">
                                      <p:cBhvr>
                                        <p:cTn id="36" dur="1000" fill="hold"/>
                                        <p:tgtEl>
                                          <p:spTgt spid="45"/>
                                        </p:tgtEl>
                                        <p:attrNameLst>
                                          <p:attrName>ppt_x</p:attrName>
                                        </p:attrNameLst>
                                      </p:cBhvr>
                                      <p:tavLst>
                                        <p:tav tm="0">
                                          <p:val>
                                            <p:fltVal val="0.5"/>
                                          </p:val>
                                        </p:tav>
                                        <p:tav tm="100000">
                                          <p:val>
                                            <p:strVal val="#ppt_x"/>
                                          </p:val>
                                        </p:tav>
                                      </p:tavLst>
                                    </p:anim>
                                    <p:anim calcmode="lin" valueType="num">
                                      <p:cBhvr>
                                        <p:cTn id="37" dur="1000" fill="hold"/>
                                        <p:tgtEl>
                                          <p:spTgt spid="45"/>
                                        </p:tgtEl>
                                        <p:attrNameLst>
                                          <p:attrName>ppt_y</p:attrName>
                                        </p:attrNameLst>
                                      </p:cBhvr>
                                      <p:tavLst>
                                        <p:tav tm="0">
                                          <p:val>
                                            <p:strVal val="1+(6*min(max(#ppt_w*#ppt_h,.3),1)-7.4)/-.7*#ppt_h/2"/>
                                          </p:val>
                                        </p:tav>
                                        <p:tav tm="100000">
                                          <p:val>
                                            <p:strVal val="#ppt_y"/>
                                          </p:val>
                                        </p:tav>
                                      </p:tavLst>
                                    </p:anim>
                                  </p:childTnLst>
                                </p:cTn>
                              </p:par>
                              <p:par>
                                <p:cTn id="38" presetID="23" presetClass="entr" presetSubtype="36" fill="hold" nodeType="withEffect">
                                  <p:stCondLst>
                                    <p:cond delay="1000"/>
                                  </p:stCondLst>
                                  <p:childTnLst>
                                    <p:set>
                                      <p:cBhvr>
                                        <p:cTn id="39" dur="1" fill="hold">
                                          <p:stCondLst>
                                            <p:cond delay="0"/>
                                          </p:stCondLst>
                                        </p:cTn>
                                        <p:tgtEl>
                                          <p:spTgt spid="48"/>
                                        </p:tgtEl>
                                        <p:attrNameLst>
                                          <p:attrName>style.visibility</p:attrName>
                                        </p:attrNameLst>
                                      </p:cBhvr>
                                      <p:to>
                                        <p:strVal val="visible"/>
                                      </p:to>
                                    </p:set>
                                    <p:anim calcmode="lin" valueType="num">
                                      <p:cBhvr>
                                        <p:cTn id="40" dur="1000" fill="hold"/>
                                        <p:tgtEl>
                                          <p:spTgt spid="48"/>
                                        </p:tgtEl>
                                        <p:attrNameLst>
                                          <p:attrName>ppt_w</p:attrName>
                                        </p:attrNameLst>
                                      </p:cBhvr>
                                      <p:tavLst>
                                        <p:tav tm="0">
                                          <p:val>
                                            <p:strVal val="(6*min(max(#ppt_w*#ppt_h,.3),1)-7.4)/-.7*#ppt_w"/>
                                          </p:val>
                                        </p:tav>
                                        <p:tav tm="100000">
                                          <p:val>
                                            <p:strVal val="#ppt_w"/>
                                          </p:val>
                                        </p:tav>
                                      </p:tavLst>
                                    </p:anim>
                                    <p:anim calcmode="lin" valueType="num">
                                      <p:cBhvr>
                                        <p:cTn id="41" dur="1000" fill="hold"/>
                                        <p:tgtEl>
                                          <p:spTgt spid="48"/>
                                        </p:tgtEl>
                                        <p:attrNameLst>
                                          <p:attrName>ppt_h</p:attrName>
                                        </p:attrNameLst>
                                      </p:cBhvr>
                                      <p:tavLst>
                                        <p:tav tm="0">
                                          <p:val>
                                            <p:strVal val="(6*min(max(#ppt_w*#ppt_h,.3),1)-7.4)/-.7*#ppt_h"/>
                                          </p:val>
                                        </p:tav>
                                        <p:tav tm="100000">
                                          <p:val>
                                            <p:strVal val="#ppt_h"/>
                                          </p:val>
                                        </p:tav>
                                      </p:tavLst>
                                    </p:anim>
                                    <p:anim calcmode="lin" valueType="num">
                                      <p:cBhvr>
                                        <p:cTn id="42" dur="1000" fill="hold"/>
                                        <p:tgtEl>
                                          <p:spTgt spid="48"/>
                                        </p:tgtEl>
                                        <p:attrNameLst>
                                          <p:attrName>ppt_x</p:attrName>
                                        </p:attrNameLst>
                                      </p:cBhvr>
                                      <p:tavLst>
                                        <p:tav tm="0">
                                          <p:val>
                                            <p:fltVal val="0.5"/>
                                          </p:val>
                                        </p:tav>
                                        <p:tav tm="100000">
                                          <p:val>
                                            <p:strVal val="#ppt_x"/>
                                          </p:val>
                                        </p:tav>
                                      </p:tavLst>
                                    </p:anim>
                                    <p:anim calcmode="lin" valueType="num">
                                      <p:cBhvr>
                                        <p:cTn id="43" dur="1000" fill="hold"/>
                                        <p:tgtEl>
                                          <p:spTgt spid="48"/>
                                        </p:tgtEl>
                                        <p:attrNameLst>
                                          <p:attrName>ppt_y</p:attrName>
                                        </p:attrNameLst>
                                      </p:cBhvr>
                                      <p:tavLst>
                                        <p:tav tm="0">
                                          <p:val>
                                            <p:strVal val="1+(6*min(max(#ppt_w*#ppt_h,.3),1)-7.4)/-.7*#ppt_h/2"/>
                                          </p:val>
                                        </p:tav>
                                        <p:tav tm="100000">
                                          <p:val>
                                            <p:strVal val="#ppt_y"/>
                                          </p:val>
                                        </p:tav>
                                      </p:tavLst>
                                    </p:anim>
                                  </p:childTnLst>
                                </p:cTn>
                              </p:par>
                              <p:par>
                                <p:cTn id="44" presetID="23" presetClass="entr" presetSubtype="36" fill="hold" nodeType="withEffect">
                                  <p:stCondLst>
                                    <p:cond delay="700"/>
                                  </p:stCondLst>
                                  <p:childTnLst>
                                    <p:set>
                                      <p:cBhvr>
                                        <p:cTn id="45" dur="1" fill="hold">
                                          <p:stCondLst>
                                            <p:cond delay="0"/>
                                          </p:stCondLst>
                                        </p:cTn>
                                        <p:tgtEl>
                                          <p:spTgt spid="51"/>
                                        </p:tgtEl>
                                        <p:attrNameLst>
                                          <p:attrName>style.visibility</p:attrName>
                                        </p:attrNameLst>
                                      </p:cBhvr>
                                      <p:to>
                                        <p:strVal val="visible"/>
                                      </p:to>
                                    </p:set>
                                    <p:anim calcmode="lin" valueType="num">
                                      <p:cBhvr>
                                        <p:cTn id="46" dur="1000" fill="hold"/>
                                        <p:tgtEl>
                                          <p:spTgt spid="51"/>
                                        </p:tgtEl>
                                        <p:attrNameLst>
                                          <p:attrName>ppt_w</p:attrName>
                                        </p:attrNameLst>
                                      </p:cBhvr>
                                      <p:tavLst>
                                        <p:tav tm="0">
                                          <p:val>
                                            <p:strVal val="(6*min(max(#ppt_w*#ppt_h,.3),1)-7.4)/-.7*#ppt_w"/>
                                          </p:val>
                                        </p:tav>
                                        <p:tav tm="100000">
                                          <p:val>
                                            <p:strVal val="#ppt_w"/>
                                          </p:val>
                                        </p:tav>
                                      </p:tavLst>
                                    </p:anim>
                                    <p:anim calcmode="lin" valueType="num">
                                      <p:cBhvr>
                                        <p:cTn id="47" dur="1000" fill="hold"/>
                                        <p:tgtEl>
                                          <p:spTgt spid="51"/>
                                        </p:tgtEl>
                                        <p:attrNameLst>
                                          <p:attrName>ppt_h</p:attrName>
                                        </p:attrNameLst>
                                      </p:cBhvr>
                                      <p:tavLst>
                                        <p:tav tm="0">
                                          <p:val>
                                            <p:strVal val="(6*min(max(#ppt_w*#ppt_h,.3),1)-7.4)/-.7*#ppt_h"/>
                                          </p:val>
                                        </p:tav>
                                        <p:tav tm="100000">
                                          <p:val>
                                            <p:strVal val="#ppt_h"/>
                                          </p:val>
                                        </p:tav>
                                      </p:tavLst>
                                    </p:anim>
                                    <p:anim calcmode="lin" valueType="num">
                                      <p:cBhvr>
                                        <p:cTn id="48" dur="1000" fill="hold"/>
                                        <p:tgtEl>
                                          <p:spTgt spid="51"/>
                                        </p:tgtEl>
                                        <p:attrNameLst>
                                          <p:attrName>ppt_x</p:attrName>
                                        </p:attrNameLst>
                                      </p:cBhvr>
                                      <p:tavLst>
                                        <p:tav tm="0">
                                          <p:val>
                                            <p:fltVal val="0.5"/>
                                          </p:val>
                                        </p:tav>
                                        <p:tav tm="100000">
                                          <p:val>
                                            <p:strVal val="#ppt_x"/>
                                          </p:val>
                                        </p:tav>
                                      </p:tavLst>
                                    </p:anim>
                                    <p:anim calcmode="lin" valueType="num">
                                      <p:cBhvr>
                                        <p:cTn id="49" dur="1000" fill="hold"/>
                                        <p:tgtEl>
                                          <p:spTgt spid="51"/>
                                        </p:tgtEl>
                                        <p:attrNameLst>
                                          <p:attrName>ppt_y</p:attrName>
                                        </p:attrNameLst>
                                      </p:cBhvr>
                                      <p:tavLst>
                                        <p:tav tm="0">
                                          <p:val>
                                            <p:strVal val="1+(6*min(max(#ppt_w*#ppt_h,.3),1)-7.4)/-.7*#ppt_h/2"/>
                                          </p:val>
                                        </p:tav>
                                        <p:tav tm="100000">
                                          <p:val>
                                            <p:strVal val="#ppt_y"/>
                                          </p:val>
                                        </p:tav>
                                      </p:tavLst>
                                    </p:anim>
                                  </p:childTnLst>
                                </p:cTn>
                              </p:par>
                              <p:par>
                                <p:cTn id="50" presetID="23" presetClass="entr" presetSubtype="36" fill="hold" nodeType="withEffect">
                                  <p:stCondLst>
                                    <p:cond delay="1000"/>
                                  </p:stCondLst>
                                  <p:childTnLst>
                                    <p:set>
                                      <p:cBhvr>
                                        <p:cTn id="51" dur="1" fill="hold">
                                          <p:stCondLst>
                                            <p:cond delay="0"/>
                                          </p:stCondLst>
                                        </p:cTn>
                                        <p:tgtEl>
                                          <p:spTgt spid="54"/>
                                        </p:tgtEl>
                                        <p:attrNameLst>
                                          <p:attrName>style.visibility</p:attrName>
                                        </p:attrNameLst>
                                      </p:cBhvr>
                                      <p:to>
                                        <p:strVal val="visible"/>
                                      </p:to>
                                    </p:set>
                                    <p:anim calcmode="lin" valueType="num">
                                      <p:cBhvr>
                                        <p:cTn id="52" dur="1000" fill="hold"/>
                                        <p:tgtEl>
                                          <p:spTgt spid="54"/>
                                        </p:tgtEl>
                                        <p:attrNameLst>
                                          <p:attrName>ppt_w</p:attrName>
                                        </p:attrNameLst>
                                      </p:cBhvr>
                                      <p:tavLst>
                                        <p:tav tm="0">
                                          <p:val>
                                            <p:strVal val="(6*min(max(#ppt_w*#ppt_h,.3),1)-7.4)/-.7*#ppt_w"/>
                                          </p:val>
                                        </p:tav>
                                        <p:tav tm="100000">
                                          <p:val>
                                            <p:strVal val="#ppt_w"/>
                                          </p:val>
                                        </p:tav>
                                      </p:tavLst>
                                    </p:anim>
                                    <p:anim calcmode="lin" valueType="num">
                                      <p:cBhvr>
                                        <p:cTn id="53" dur="1000" fill="hold"/>
                                        <p:tgtEl>
                                          <p:spTgt spid="54"/>
                                        </p:tgtEl>
                                        <p:attrNameLst>
                                          <p:attrName>ppt_h</p:attrName>
                                        </p:attrNameLst>
                                      </p:cBhvr>
                                      <p:tavLst>
                                        <p:tav tm="0">
                                          <p:val>
                                            <p:strVal val="(6*min(max(#ppt_w*#ppt_h,.3),1)-7.4)/-.7*#ppt_h"/>
                                          </p:val>
                                        </p:tav>
                                        <p:tav tm="100000">
                                          <p:val>
                                            <p:strVal val="#ppt_h"/>
                                          </p:val>
                                        </p:tav>
                                      </p:tavLst>
                                    </p:anim>
                                    <p:anim calcmode="lin" valueType="num">
                                      <p:cBhvr>
                                        <p:cTn id="54" dur="1000" fill="hold"/>
                                        <p:tgtEl>
                                          <p:spTgt spid="54"/>
                                        </p:tgtEl>
                                        <p:attrNameLst>
                                          <p:attrName>ppt_x</p:attrName>
                                        </p:attrNameLst>
                                      </p:cBhvr>
                                      <p:tavLst>
                                        <p:tav tm="0">
                                          <p:val>
                                            <p:fltVal val="0.5"/>
                                          </p:val>
                                        </p:tav>
                                        <p:tav tm="100000">
                                          <p:val>
                                            <p:strVal val="#ppt_x"/>
                                          </p:val>
                                        </p:tav>
                                      </p:tavLst>
                                    </p:anim>
                                    <p:anim calcmode="lin" valueType="num">
                                      <p:cBhvr>
                                        <p:cTn id="55" dur="1000" fill="hold"/>
                                        <p:tgtEl>
                                          <p:spTgt spid="54"/>
                                        </p:tgtEl>
                                        <p:attrNameLst>
                                          <p:attrName>ppt_y</p:attrName>
                                        </p:attrNameLst>
                                      </p:cBhvr>
                                      <p:tavLst>
                                        <p:tav tm="0">
                                          <p:val>
                                            <p:strVal val="1+(6*min(max(#ppt_w*#ppt_h,.3),1)-7.4)/-.7*#ppt_h/2"/>
                                          </p:val>
                                        </p:tav>
                                        <p:tav tm="100000">
                                          <p:val>
                                            <p:strVal val="#ppt_y"/>
                                          </p:val>
                                        </p:tav>
                                      </p:tavLst>
                                    </p:anim>
                                  </p:childTnLst>
                                </p:cTn>
                              </p:par>
                              <p:par>
                                <p:cTn id="56" presetID="23" presetClass="entr" presetSubtype="36" fill="hold" nodeType="withEffect">
                                  <p:stCondLst>
                                    <p:cond delay="8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1000" fill="hold"/>
                                        <p:tgtEl>
                                          <p:spTgt spid="36"/>
                                        </p:tgtEl>
                                        <p:attrNameLst>
                                          <p:attrName>ppt_w</p:attrName>
                                        </p:attrNameLst>
                                      </p:cBhvr>
                                      <p:tavLst>
                                        <p:tav tm="0">
                                          <p:val>
                                            <p:strVal val="(6*min(max(#ppt_w*#ppt_h,.3),1)-7.4)/-.7*#ppt_w"/>
                                          </p:val>
                                        </p:tav>
                                        <p:tav tm="100000">
                                          <p:val>
                                            <p:strVal val="#ppt_w"/>
                                          </p:val>
                                        </p:tav>
                                      </p:tavLst>
                                    </p:anim>
                                    <p:anim calcmode="lin" valueType="num">
                                      <p:cBhvr>
                                        <p:cTn id="59" dur="1000" fill="hold"/>
                                        <p:tgtEl>
                                          <p:spTgt spid="36"/>
                                        </p:tgtEl>
                                        <p:attrNameLst>
                                          <p:attrName>ppt_h</p:attrName>
                                        </p:attrNameLst>
                                      </p:cBhvr>
                                      <p:tavLst>
                                        <p:tav tm="0">
                                          <p:val>
                                            <p:strVal val="(6*min(max(#ppt_w*#ppt_h,.3),1)-7.4)/-.7*#ppt_h"/>
                                          </p:val>
                                        </p:tav>
                                        <p:tav tm="100000">
                                          <p:val>
                                            <p:strVal val="#ppt_h"/>
                                          </p:val>
                                        </p:tav>
                                      </p:tavLst>
                                    </p:anim>
                                    <p:anim calcmode="lin" valueType="num">
                                      <p:cBhvr>
                                        <p:cTn id="60" dur="1000" fill="hold"/>
                                        <p:tgtEl>
                                          <p:spTgt spid="36"/>
                                        </p:tgtEl>
                                        <p:attrNameLst>
                                          <p:attrName>ppt_x</p:attrName>
                                        </p:attrNameLst>
                                      </p:cBhvr>
                                      <p:tavLst>
                                        <p:tav tm="0">
                                          <p:val>
                                            <p:fltVal val="0.5"/>
                                          </p:val>
                                        </p:tav>
                                        <p:tav tm="100000">
                                          <p:val>
                                            <p:strVal val="#ppt_x"/>
                                          </p:val>
                                        </p:tav>
                                      </p:tavLst>
                                    </p:anim>
                                    <p:anim calcmode="lin" valueType="num">
                                      <p:cBhvr>
                                        <p:cTn id="61" dur="1000" fill="hold"/>
                                        <p:tgtEl>
                                          <p:spTgt spid="36"/>
                                        </p:tgtEl>
                                        <p:attrNameLst>
                                          <p:attrName>ppt_y</p:attrName>
                                        </p:attrNameLst>
                                      </p:cBhvr>
                                      <p:tavLst>
                                        <p:tav tm="0">
                                          <p:val>
                                            <p:strVal val="1+(6*min(max(#ppt_w*#ppt_h,.3),1)-7.4)/-.7*#ppt_h/2"/>
                                          </p:val>
                                        </p:tav>
                                        <p:tav tm="100000">
                                          <p:val>
                                            <p:strVal val="#ppt_y"/>
                                          </p:val>
                                        </p:tav>
                                      </p:tavLst>
                                    </p:anim>
                                  </p:childTnLst>
                                </p:cTn>
                              </p:par>
                              <p:par>
                                <p:cTn id="62" presetID="22" presetClass="entr" presetSubtype="4" fill="hold" nodeType="withEffect">
                                  <p:stCondLst>
                                    <p:cond delay="225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750"/>
                                        <p:tgtEl>
                                          <p:spTgt spid="20"/>
                                        </p:tgtEl>
                                      </p:cBhvr>
                                    </p:animEffect>
                                  </p:childTnLst>
                                </p:cTn>
                              </p:par>
                              <p:par>
                                <p:cTn id="65" presetID="22" presetClass="entr" presetSubtype="1" fill="hold" nodeType="withEffect">
                                  <p:stCondLst>
                                    <p:cond delay="2250"/>
                                  </p:stCondLst>
                                  <p:childTnLst>
                                    <p:set>
                                      <p:cBhvr>
                                        <p:cTn id="66" dur="1" fill="hold">
                                          <p:stCondLst>
                                            <p:cond delay="0"/>
                                          </p:stCondLst>
                                        </p:cTn>
                                        <p:tgtEl>
                                          <p:spTgt spid="27"/>
                                        </p:tgtEl>
                                        <p:attrNameLst>
                                          <p:attrName>style.visibility</p:attrName>
                                        </p:attrNameLst>
                                      </p:cBhvr>
                                      <p:to>
                                        <p:strVal val="visible"/>
                                      </p:to>
                                    </p:set>
                                    <p:animEffect transition="in" filter="wipe(up)">
                                      <p:cBhvr>
                                        <p:cTn id="67" dur="750"/>
                                        <p:tgtEl>
                                          <p:spTgt spid="27"/>
                                        </p:tgtEl>
                                      </p:cBhvr>
                                    </p:animEffect>
                                  </p:childTnLst>
                                </p:cTn>
                              </p:par>
                              <p:par>
                                <p:cTn id="68" presetID="22" presetClass="entr" presetSubtype="4" fill="hold" nodeType="withEffect">
                                  <p:stCondLst>
                                    <p:cond delay="2250"/>
                                  </p:stCondLst>
                                  <p:childTnLst>
                                    <p:set>
                                      <p:cBhvr>
                                        <p:cTn id="69" dur="1" fill="hold">
                                          <p:stCondLst>
                                            <p:cond delay="0"/>
                                          </p:stCondLst>
                                        </p:cTn>
                                        <p:tgtEl>
                                          <p:spTgt spid="23"/>
                                        </p:tgtEl>
                                        <p:attrNameLst>
                                          <p:attrName>style.visibility</p:attrName>
                                        </p:attrNameLst>
                                      </p:cBhvr>
                                      <p:to>
                                        <p:strVal val="visible"/>
                                      </p:to>
                                    </p:set>
                                    <p:animEffect transition="in" filter="wipe(down)">
                                      <p:cBhvr>
                                        <p:cTn id="70" dur="750"/>
                                        <p:tgtEl>
                                          <p:spTgt spid="23"/>
                                        </p:tgtEl>
                                      </p:cBhvr>
                                    </p:animEffect>
                                  </p:childTnLst>
                                </p:cTn>
                              </p:par>
                              <p:par>
                                <p:cTn id="71" presetID="22" presetClass="entr" presetSubtype="1" fill="hold" nodeType="withEffect">
                                  <p:stCondLst>
                                    <p:cond delay="2250"/>
                                  </p:stCondLst>
                                  <p:childTnLst>
                                    <p:set>
                                      <p:cBhvr>
                                        <p:cTn id="72" dur="1" fill="hold">
                                          <p:stCondLst>
                                            <p:cond delay="0"/>
                                          </p:stCondLst>
                                        </p:cTn>
                                        <p:tgtEl>
                                          <p:spTgt spid="57"/>
                                        </p:tgtEl>
                                        <p:attrNameLst>
                                          <p:attrName>style.visibility</p:attrName>
                                        </p:attrNameLst>
                                      </p:cBhvr>
                                      <p:to>
                                        <p:strVal val="visible"/>
                                      </p:to>
                                    </p:set>
                                    <p:animEffect transition="in" filter="wipe(up)">
                                      <p:cBhvr>
                                        <p:cTn id="7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3994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bwMode="auto">
          <a:xfrm>
            <a:off x="2867025" y="2019300"/>
            <a:ext cx="4348163" cy="939800"/>
            <a:chOff x="2866757" y="2019402"/>
            <a:chExt cx="4348365" cy="939618"/>
          </a:xfrm>
        </p:grpSpPr>
        <p:sp>
          <p:nvSpPr>
            <p:cNvPr id="39943" name="文本框 19"/>
            <p:cNvSpPr txBox="1">
              <a:spLocks noChangeArrowheads="1"/>
            </p:cNvSpPr>
            <p:nvPr/>
          </p:nvSpPr>
          <p:spPr bwMode="auto">
            <a:xfrm>
              <a:off x="2866757" y="2251134"/>
              <a:ext cx="4348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关键技术与难点</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39944" name="文本框 20"/>
            <p:cNvSpPr txBox="1">
              <a:spLocks noChangeArrowheads="1"/>
            </p:cNvSpPr>
            <p:nvPr/>
          </p:nvSpPr>
          <p:spPr bwMode="auto">
            <a:xfrm>
              <a:off x="3229671" y="2019402"/>
              <a:ext cx="16595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THREE</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1928813" y="1944688"/>
            <a:ext cx="1130300" cy="1128712"/>
            <a:chOff x="1928879" y="1944350"/>
            <a:chExt cx="1129689" cy="1129689"/>
          </a:xfrm>
        </p:grpSpPr>
        <p:sp>
          <p:nvSpPr>
            <p:cNvPr id="23" name="椭圆 22"/>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4" name="Freeform 18"/>
            <p:cNvSpPr>
              <a:spLocks noEditPoints="1"/>
            </p:cNvSpPr>
            <p:nvPr/>
          </p:nvSpPr>
          <p:spPr bwMode="auto">
            <a:xfrm>
              <a:off x="2155768" y="2106415"/>
              <a:ext cx="658457" cy="78967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50" fill="hold"/>
                                        <p:tgtEl>
                                          <p:spTgt spid="22"/>
                                        </p:tgtEl>
                                        <p:attrNameLst>
                                          <p:attrName>ppt_w</p:attrName>
                                        </p:attrNameLst>
                                      </p:cBhvr>
                                      <p:tavLst>
                                        <p:tav tm="0">
                                          <p:val>
                                            <p:fltVal val="0"/>
                                          </p:val>
                                        </p:tav>
                                        <p:tav tm="100000">
                                          <p:val>
                                            <p:strVal val="#ppt_w"/>
                                          </p:val>
                                        </p:tav>
                                      </p:tavLst>
                                    </p:anim>
                                    <p:anim calcmode="lin" valueType="num">
                                      <p:cBhvr>
                                        <p:cTn id="13" dur="250" fill="hold"/>
                                        <p:tgtEl>
                                          <p:spTgt spid="22"/>
                                        </p:tgtEl>
                                        <p:attrNameLst>
                                          <p:attrName>ppt_h</p:attrName>
                                        </p:attrNameLst>
                                      </p:cBhvr>
                                      <p:tavLst>
                                        <p:tav tm="0">
                                          <p:val>
                                            <p:fltVal val="0"/>
                                          </p:val>
                                        </p:tav>
                                        <p:tav tm="100000">
                                          <p:val>
                                            <p:strVal val="#ppt_h"/>
                                          </p:val>
                                        </p:tav>
                                      </p:tavLst>
                                    </p:anim>
                                    <p:animEffect transition="in" filter="fade">
                                      <p:cBhvr>
                                        <p:cTn id="14" dur="250"/>
                                        <p:tgtEl>
                                          <p:spTgt spid="22"/>
                                        </p:tgtEl>
                                      </p:cBhvr>
                                    </p:animEffect>
                                  </p:childTnLst>
                                </p:cTn>
                              </p:par>
                              <p:par>
                                <p:cTn id="15" presetID="6" presetClass="emph" presetSubtype="0" decel="100000" fill="hold" nodeType="withEffect">
                                  <p:stCondLst>
                                    <p:cond delay="200"/>
                                  </p:stCondLst>
                                  <p:childTnLst>
                                    <p:animScale>
                                      <p:cBhvr>
                                        <p:cTn id="16" dur="250" fill="hold"/>
                                        <p:tgtEl>
                                          <p:spTgt spid="22"/>
                                        </p:tgtEl>
                                      </p:cBhvr>
                                      <p:by x="110000" y="110000"/>
                                    </p:animScale>
                                  </p:childTnLst>
                                </p:cTn>
                              </p:par>
                              <p:par>
                                <p:cTn id="17" presetID="6" presetClass="emph" presetSubtype="0" decel="100000" fill="hold" nodeType="withEffect">
                                  <p:stCondLst>
                                    <p:cond delay="400"/>
                                  </p:stCondLst>
                                  <p:childTnLst>
                                    <p:animScale>
                                      <p:cBhvr>
                                        <p:cTn id="18" dur="250" fill="hold"/>
                                        <p:tgtEl>
                                          <p:spTgt spid="22"/>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关键技术</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25780" y="1478915"/>
            <a:ext cx="6847205" cy="3568065"/>
          </a:xfrm>
          <a:prstGeom prst="rect">
            <a:avLst/>
          </a:prstGeom>
        </p:spPr>
      </p:pic>
      <p:sp>
        <p:nvSpPr>
          <p:cNvPr id="15" name="TextBox 12"/>
          <p:cNvSpPr txBox="1"/>
          <p:nvPr/>
        </p:nvSpPr>
        <p:spPr>
          <a:xfrm>
            <a:off x="526415" y="920115"/>
            <a:ext cx="3909060" cy="383540"/>
          </a:xfrm>
          <a:prstGeom prst="rect">
            <a:avLst/>
          </a:prstGeom>
          <a:noFill/>
        </p:spPr>
        <p:txBody>
          <a:bodyPr wrap="square">
            <a:spAutoFit/>
          </a:bodyPr>
          <a:p>
            <a:pPr defTabSz="683895" eaLnBrk="1" fontAlgn="auto" hangingPunct="1">
              <a:lnSpc>
                <a:spcPct val="12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基于</a:t>
            </a: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Volley</a:t>
            </a: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的</a:t>
            </a: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HTTP</a:t>
            </a: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并发请求，基本架构</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关键技术</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2"/>
          <p:cNvSpPr/>
          <p:nvPr/>
        </p:nvSpPr>
        <p:spPr bwMode="auto">
          <a:xfrm>
            <a:off x="558800" y="1739265"/>
            <a:ext cx="7644130" cy="1263015"/>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Freeform 3"/>
          <p:cNvSpPr/>
          <p:nvPr/>
        </p:nvSpPr>
        <p:spPr bwMode="auto">
          <a:xfrm>
            <a:off x="558800" y="2899410"/>
            <a:ext cx="7644130" cy="1263015"/>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6" name="Freeform 4"/>
          <p:cNvSpPr/>
          <p:nvPr/>
        </p:nvSpPr>
        <p:spPr bwMode="auto">
          <a:xfrm>
            <a:off x="616585" y="1567180"/>
            <a:ext cx="6489065" cy="317500"/>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 name="Freeform 5"/>
          <p:cNvSpPr/>
          <p:nvPr/>
        </p:nvSpPr>
        <p:spPr bwMode="auto">
          <a:xfrm>
            <a:off x="616585" y="4126230"/>
            <a:ext cx="6489065" cy="315595"/>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246495" y="2155190"/>
            <a:ext cx="1637030" cy="2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HTTP</a:t>
            </a:r>
            <a:r>
              <a:rPr lang="zh-CN" altLang="en-US" sz="1400" b="1" dirty="0">
                <a:solidFill>
                  <a:schemeClr val="bg1"/>
                </a:solidFill>
                <a:latin typeface="微软雅黑" panose="020B0503020204020204" pitchFamily="34" charset="-122"/>
                <a:ea typeface="微软雅黑" panose="020B0503020204020204" pitchFamily="34" charset="-122"/>
              </a:rPr>
              <a:t>并发请求技术</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6463030" y="3232785"/>
            <a:ext cx="1214120" cy="22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fontAlgn="auto" hangingPunct="1">
              <a:spcBef>
                <a:spcPts val="0"/>
              </a:spcBef>
              <a:spcAft>
                <a:spcPts val="0"/>
              </a:spcAft>
              <a:defRPr/>
            </a:pPr>
            <a:r>
              <a:rPr lang="zh-CN" sz="1350" b="1" dirty="0">
                <a:solidFill>
                  <a:schemeClr val="bg1"/>
                </a:solidFill>
                <a:latin typeface="微软雅黑" panose="020B0503020204020204" pitchFamily="34" charset="-122"/>
                <a:ea typeface="微软雅黑" panose="020B0503020204020204" pitchFamily="34" charset="-122"/>
              </a:rPr>
              <a:t>优势</a:t>
            </a: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10" name="Text Box 65"/>
          <p:cNvSpPr txBox="1">
            <a:spLocks noChangeArrowheads="1"/>
          </p:cNvSpPr>
          <p:nvPr/>
        </p:nvSpPr>
        <p:spPr bwMode="auto">
          <a:xfrm>
            <a:off x="684530" y="1596390"/>
            <a:ext cx="484251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solidFill>
                  <a:schemeClr val="bg1"/>
                </a:solidFill>
                <a:latin typeface="微软雅黑" panose="020B0503020204020204" pitchFamily="34" charset="-122"/>
                <a:ea typeface="微软雅黑" panose="020B0503020204020204" pitchFamily="34" charset="-122"/>
              </a:rPr>
              <a:t>创建一个全局的BlockQueue的方式，来构造一个HTTP请求队列，并且创建的一个线程来管理这个队列的网络调度，和创建了另一个线程来管理缓存的请求队列。这样大大提高了同时间多个请求发送接收的效率。</a:t>
            </a:r>
            <a:endParaRPr lang="zh-CN">
              <a:solidFill>
                <a:schemeClr val="bg1"/>
              </a:solidFill>
              <a:latin typeface="微软雅黑" panose="020B0503020204020204" pitchFamily="34" charset="-122"/>
              <a:ea typeface="微软雅黑" panose="020B0503020204020204" pitchFamily="34" charset="-122"/>
            </a:endParaRPr>
          </a:p>
        </p:txBody>
      </p:sp>
      <p:sp>
        <p:nvSpPr>
          <p:cNvPr id="11" name="Text Box 65"/>
          <p:cNvSpPr txBox="1">
            <a:spLocks noChangeArrowheads="1"/>
          </p:cNvSpPr>
          <p:nvPr/>
        </p:nvSpPr>
        <p:spPr bwMode="auto">
          <a:xfrm>
            <a:off x="684530" y="3162935"/>
            <a:ext cx="4918710" cy="127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solidFill>
                  <a:schemeClr val="bg1"/>
                </a:solidFill>
                <a:latin typeface="微软雅黑" panose="020B0503020204020204" pitchFamily="34" charset="-122"/>
                <a:ea typeface="微软雅黑" panose="020B0503020204020204" pitchFamily="34" charset="-122"/>
              </a:rPr>
              <a:t>当我们数据量不大的频繁网络操作时，会不断向请求队列添加请求，请求数量越多，每个请求数据量越小，会让缓存的响应越多，那么缓存命中率就越高。直接从磁盘缓存中获取响应体，比在不稳定的移动网络中获取响应体，拥有更好的实时性，更适应Android移动端这种轻量级数据传输，性能要求高的场景。</a:t>
            </a:r>
            <a:endParaRPr lang="zh-CN">
              <a:solidFill>
                <a:schemeClr val="bg1"/>
              </a:solidFill>
              <a:latin typeface="微软雅黑" panose="020B0503020204020204" pitchFamily="34" charset="-122"/>
              <a:ea typeface="微软雅黑" panose="020B0503020204020204" pitchFamily="34" charset="-122"/>
            </a:endParaRPr>
          </a:p>
        </p:txBody>
      </p:sp>
      <p:sp>
        <p:nvSpPr>
          <p:cNvPr id="12" name="Freeform 103"/>
          <p:cNvSpPr>
            <a:spLocks noEditPoints="1" noChangeArrowheads="1"/>
          </p:cNvSpPr>
          <p:nvPr/>
        </p:nvSpPr>
        <p:spPr bwMode="auto">
          <a:xfrm>
            <a:off x="6850380" y="3515995"/>
            <a:ext cx="489585" cy="405130"/>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33"/>
          <p:cNvSpPr>
            <a:spLocks noEditPoints="1" noChangeArrowheads="1"/>
          </p:cNvSpPr>
          <p:nvPr/>
        </p:nvSpPr>
        <p:spPr bwMode="auto">
          <a:xfrm>
            <a:off x="6877685" y="2490470"/>
            <a:ext cx="434340" cy="30099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2"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22" presetClass="entr" presetSubtype="2"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关键技术</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8950" y="857250"/>
            <a:ext cx="4064000" cy="3921760"/>
            <a:chOff x="839089" y="1015825"/>
            <a:chExt cx="4688114" cy="4877531"/>
          </a:xfrm>
        </p:grpSpPr>
        <p:grpSp>
          <p:nvGrpSpPr>
            <p:cNvPr id="44046" name="组合 4"/>
            <p:cNvGrpSpPr/>
            <p:nvPr/>
          </p:nvGrpSpPr>
          <p:grpSpPr bwMode="auto">
            <a:xfrm rot="-297887">
              <a:off x="2313380" y="1015825"/>
              <a:ext cx="1482151" cy="1487649"/>
              <a:chOff x="3130077" y="1143064"/>
              <a:chExt cx="1735225" cy="1741663"/>
            </a:xfrm>
          </p:grpSpPr>
          <p:cxnSp>
            <p:nvCxnSpPr>
              <p:cNvPr id="7" name="直接连接符 6"/>
              <p:cNvCxnSpPr>
                <a:endCxn id="44050" idx="3"/>
              </p:cNvCxnSpPr>
              <p:nvPr/>
            </p:nvCxnSpPr>
            <p:spPr>
              <a:xfrm rot="297887" flipV="1">
                <a:off x="3130693" y="2229711"/>
                <a:ext cx="810282" cy="569797"/>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8" name="直接连接符 7"/>
              <p:cNvCxnSpPr>
                <a:stCxn id="44050" idx="5"/>
              </p:cNvCxnSpPr>
              <p:nvPr/>
            </p:nvCxnSpPr>
            <p:spPr>
              <a:xfrm rot="297887">
                <a:off x="4141275" y="2296341"/>
                <a:ext cx="723553" cy="587138"/>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4050" name="椭圆 8"/>
              <p:cNvSpPr>
                <a:spLocks noChangeArrowheads="1"/>
              </p:cNvSpPr>
              <p:nvPr/>
            </p:nvSpPr>
            <p:spPr bwMode="auto">
              <a:xfrm>
                <a:off x="3920179" y="1143064"/>
                <a:ext cx="290506" cy="1317397"/>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6" name="矩形 5"/>
            <p:cNvSpPr/>
            <p:nvPr/>
          </p:nvSpPr>
          <p:spPr>
            <a:xfrm>
              <a:off x="839089" y="2463214"/>
              <a:ext cx="4688114" cy="3430142"/>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0" name="矩形 9"/>
          <p:cNvSpPr>
            <a:spLocks noChangeArrowheads="1"/>
          </p:cNvSpPr>
          <p:nvPr/>
        </p:nvSpPr>
        <p:spPr bwMode="auto">
          <a:xfrm>
            <a:off x="643890" y="2061845"/>
            <a:ext cx="3670935" cy="283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eaLnBrk="1" hangingPunct="1">
              <a:lnSpc>
                <a:spcPct val="130000"/>
              </a:lnSpc>
            </a:pPr>
            <a:r>
              <a:rPr lang="zh-CN" altLang="en-US" sz="1400">
                <a:solidFill>
                  <a:schemeClr val="bg1"/>
                </a:solidFill>
                <a:latin typeface="微软雅黑" panose="020B0503020204020204" pitchFamily="34" charset="-122"/>
                <a:ea typeface="微软雅黑" panose="020B0503020204020204" pitchFamily="34" charset="-122"/>
              </a:rPr>
              <a:t>算法基于局部性原理来排除数据。它的主要概念可以这样描述，如果某一段数据最近的时间被访问过，那么未来临近的时间被访问的概率会比较大，所以会优先保留这段数据。</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zh-CN" altLang="en-US" sz="1400">
                <a:solidFill>
                  <a:schemeClr val="bg1"/>
                </a:solidFill>
                <a:latin typeface="微软雅黑" panose="020B0503020204020204" pitchFamily="34" charset="-122"/>
                <a:ea typeface="微软雅黑" panose="020B0503020204020204" pitchFamily="34" charset="-122"/>
              </a:rPr>
              <a:t>从服务器获取的封面图片数据，在内存中开辟一块区域来缓存，这样在主界面上下滑动时，不用重新请求加载图片，加快了速度，</a:t>
            </a:r>
            <a:r>
              <a:rPr lang="en-US" altLang="zh-CN" sz="1400">
                <a:solidFill>
                  <a:schemeClr val="bg1"/>
                </a:solidFill>
                <a:latin typeface="微软雅黑" panose="020B0503020204020204" pitchFamily="34" charset="-122"/>
                <a:ea typeface="微软雅黑" panose="020B0503020204020204" pitchFamily="34" charset="-122"/>
              </a:rPr>
              <a:t>LRU</a:t>
            </a:r>
            <a:r>
              <a:rPr lang="zh-CN" altLang="en-US" sz="1400">
                <a:solidFill>
                  <a:schemeClr val="bg1"/>
                </a:solidFill>
                <a:latin typeface="微软雅黑" panose="020B0503020204020204" pitchFamily="34" charset="-122"/>
                <a:ea typeface="微软雅黑" panose="020B0503020204020204" pitchFamily="34" charset="-122"/>
              </a:rPr>
              <a:t>算法也节约了内存占用。</a:t>
            </a:r>
            <a:endParaRPr lang="zh-CN" altLang="en-US" sz="14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283200" y="1011238"/>
            <a:ext cx="2601913" cy="2855912"/>
            <a:chOff x="6502470" y="1193017"/>
            <a:chExt cx="3467440" cy="3807479"/>
          </a:xfrm>
        </p:grpSpPr>
        <p:grpSp>
          <p:nvGrpSpPr>
            <p:cNvPr id="44041" name="组合 12"/>
            <p:cNvGrpSpPr/>
            <p:nvPr/>
          </p:nvGrpSpPr>
          <p:grpSpPr bwMode="auto">
            <a:xfrm rot="-297887">
              <a:off x="7513178" y="1193017"/>
              <a:ext cx="1250297" cy="1304594"/>
              <a:chOff x="3103525" y="996074"/>
              <a:chExt cx="1790434" cy="1868188"/>
            </a:xfrm>
          </p:grpSpPr>
          <p:cxnSp>
            <p:nvCxnSpPr>
              <p:cNvPr id="15" name="直接连接符 14"/>
              <p:cNvCxnSpPr>
                <a:endCxn id="44045" idx="3"/>
              </p:cNvCxnSpPr>
              <p:nvPr/>
            </p:nvCxnSpPr>
            <p:spPr>
              <a:xfrm rot="297887" flipV="1">
                <a:off x="3103298" y="2330272"/>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44045" idx="5"/>
              </p:cNvCxnSpPr>
              <p:nvPr/>
            </p:nvCxnSpPr>
            <p:spPr>
              <a:xfrm rot="297887">
                <a:off x="4145266" y="2401567"/>
                <a:ext cx="748293"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44045"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5434013" y="2235200"/>
            <a:ext cx="2300287"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eaLnBrk="1" hangingPunct="1">
              <a:lnSpc>
                <a:spcPct val="130000"/>
              </a:lnSpc>
            </a:pPr>
            <a:r>
              <a:rPr lang="en-US" altLang="zh-CN" sz="1600">
                <a:solidFill>
                  <a:schemeClr val="bg1"/>
                </a:solidFill>
                <a:latin typeface="微软雅黑" panose="020B0503020204020204" pitchFamily="34" charset="-122"/>
                <a:ea typeface="微软雅黑" panose="020B0503020204020204" pitchFamily="34" charset="-122"/>
              </a:rPr>
              <a:t>LRU</a:t>
            </a:r>
            <a:r>
              <a:rPr lang="zh-CN" altLang="en-US" sz="1600">
                <a:solidFill>
                  <a:schemeClr val="bg1"/>
                </a:solidFill>
                <a:latin typeface="微软雅黑" panose="020B0503020204020204" pitchFamily="34" charset="-122"/>
                <a:ea typeface="微软雅黑" panose="020B0503020204020204" pitchFamily="34" charset="-122"/>
              </a:rPr>
              <a:t>缓存技术</a:t>
            </a:r>
            <a:endParaRPr lang="zh-CN" altLang="en-US" sz="16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zh-CN" altLang="en-US" sz="1600">
                <a:solidFill>
                  <a:schemeClr val="bg1"/>
                </a:solidFill>
                <a:latin typeface="微软雅黑" panose="020B0503020204020204" pitchFamily="34" charset="-122"/>
                <a:ea typeface="微软雅黑" panose="020B0503020204020204" pitchFamily="34" charset="-122"/>
              </a:rPr>
              <a:t>（</a:t>
            </a:r>
            <a:r>
              <a:rPr lang="en-US" altLang="zh-CN" sz="1600">
                <a:solidFill>
                  <a:schemeClr val="bg1"/>
                </a:solidFill>
                <a:latin typeface="微软雅黑" panose="020B0503020204020204" pitchFamily="34" charset="-122"/>
                <a:ea typeface="微软雅黑" panose="020B0503020204020204" pitchFamily="34" charset="-122"/>
              </a:rPr>
              <a:t>Least recently used</a:t>
            </a:r>
            <a:r>
              <a:rPr lang="zh-CN" altLang="en-US" sz="1600">
                <a:solidFill>
                  <a:schemeClr val="bg1"/>
                </a:solidFill>
                <a:latin typeface="微软雅黑" panose="020B0503020204020204" pitchFamily="34" charset="-122"/>
                <a:ea typeface="微软雅黑" panose="020B0503020204020204" pitchFamily="34" charset="-122"/>
              </a:rPr>
              <a:t>）</a:t>
            </a:r>
            <a:endParaRPr lang="zh-CN" altLang="en-US" sz="16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zh-CN" altLang="en-US" sz="16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关键技术</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43255" y="931545"/>
            <a:ext cx="2771140" cy="3844290"/>
          </a:xfrm>
          <a:prstGeom prst="rect">
            <a:avLst/>
          </a:prstGeom>
        </p:spPr>
      </p:pic>
      <p:sp>
        <p:nvSpPr>
          <p:cNvPr id="3" name="文本框 2"/>
          <p:cNvSpPr txBox="1"/>
          <p:nvPr/>
        </p:nvSpPr>
        <p:spPr>
          <a:xfrm>
            <a:off x="4445635" y="2240280"/>
            <a:ext cx="4034790" cy="417830"/>
          </a:xfrm>
          <a:prstGeom prst="rect">
            <a:avLst/>
          </a:prstGeom>
          <a:noFill/>
        </p:spPr>
        <p:txBody>
          <a:bodyPr wrap="square" rtlCol="0">
            <a:spAutoFit/>
          </a:bodyPr>
          <a:p>
            <a:r>
              <a:rPr lang="en-US" altLang="zh-CN" sz="2000">
                <a:solidFill>
                  <a:schemeClr val="bg1"/>
                </a:solidFill>
                <a:latin typeface="微软雅黑" panose="020B0503020204020204" pitchFamily="34" charset="-122"/>
                <a:ea typeface="微软雅黑" panose="020B0503020204020204" pitchFamily="34" charset="-122"/>
              </a:rPr>
              <a:t>LRU</a:t>
            </a:r>
            <a:r>
              <a:rPr lang="zh-CN" altLang="en-US" sz="2000">
                <a:solidFill>
                  <a:schemeClr val="bg1"/>
                </a:solidFill>
                <a:latin typeface="微软雅黑" panose="020B0503020204020204" pitchFamily="34" charset="-122"/>
                <a:ea typeface="微软雅黑" panose="020B0503020204020204" pitchFamily="34" charset="-122"/>
              </a:rPr>
              <a:t>缓存算法大致流程</a:t>
            </a: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206875" y="2079625"/>
            <a:ext cx="706438" cy="70643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VS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1200150" y="1220788"/>
            <a:ext cx="2698750" cy="1209992"/>
            <a:chOff x="1212260" y="1394385"/>
            <a:chExt cx="2699790" cy="1210138"/>
          </a:xfrm>
        </p:grpSpPr>
        <p:sp>
          <p:nvSpPr>
            <p:cNvPr id="5" name="TextBox 12"/>
            <p:cNvSpPr txBox="1"/>
            <p:nvPr/>
          </p:nvSpPr>
          <p:spPr>
            <a:xfrm>
              <a:off x="1212260" y="1745264"/>
              <a:ext cx="2699790" cy="859259"/>
            </a:xfrm>
            <a:prstGeom prst="rect">
              <a:avLst/>
            </a:prstGeom>
            <a:noFill/>
          </p:spPr>
          <p:txBody>
            <a:bodyPr>
              <a:spAutoFit/>
            </a:bodyPr>
            <a:lstStyle/>
            <a:p>
              <a:pPr defTabSz="683895" eaLnBrk="1" fontAlgn="auto" hangingPunct="1">
                <a:lnSpc>
                  <a:spcPct val="120000"/>
                </a:lnSpc>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由于网络延迟，等不稳定因素，主页图片的平均加载时间都在</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80ms </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左右，远大于</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16ms</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108" name="TextBox 13"/>
            <p:cNvSpPr txBox="1">
              <a:spLocks noChangeArrowheads="1"/>
            </p:cNvSpPr>
            <p:nvPr/>
          </p:nvSpPr>
          <p:spPr bwMode="auto">
            <a:xfrm>
              <a:off x="1682144" y="1394385"/>
              <a:ext cx="2039842" cy="384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r>
                <a:rPr lang="zh-CN" altLang="en-US" sz="1800" b="1">
                  <a:solidFill>
                    <a:schemeClr val="bg1"/>
                  </a:solidFill>
                  <a:latin typeface="微软雅黑" panose="020B0503020204020204" pitchFamily="34" charset="-122"/>
                  <a:ea typeface="微软雅黑" panose="020B0503020204020204" pitchFamily="34" charset="-122"/>
                </a:rPr>
                <a:t>网络加载图片耗时</a:t>
              </a:r>
              <a:endParaRPr lang="zh-CN" altLang="en-US" sz="1800" b="1">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bwMode="auto">
          <a:xfrm>
            <a:off x="5159375" y="1233488"/>
            <a:ext cx="2760663" cy="963612"/>
            <a:chOff x="5171954" y="1407576"/>
            <a:chExt cx="2759786" cy="963206"/>
          </a:xfrm>
        </p:grpSpPr>
        <p:sp>
          <p:nvSpPr>
            <p:cNvPr id="46105" name="TextBox 14"/>
            <p:cNvSpPr txBox="1">
              <a:spLocks noChangeArrowheads="1"/>
            </p:cNvSpPr>
            <p:nvPr/>
          </p:nvSpPr>
          <p:spPr bwMode="auto">
            <a:xfrm>
              <a:off x="5171954" y="1407576"/>
              <a:ext cx="2039842" cy="384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b="1">
                  <a:solidFill>
                    <a:schemeClr val="bg1"/>
                  </a:solidFill>
                  <a:latin typeface="微软雅黑" panose="020B0503020204020204" pitchFamily="34" charset="-122"/>
                  <a:ea typeface="微软雅黑" panose="020B0503020204020204" pitchFamily="34" charset="-122"/>
                </a:rPr>
                <a:t>缓存加载图片耗时</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9" name="TextBox 15"/>
            <p:cNvSpPr txBox="1"/>
            <p:nvPr/>
          </p:nvSpPr>
          <p:spPr>
            <a:xfrm>
              <a:off x="5189411" y="1767786"/>
              <a:ext cx="2742329" cy="602996"/>
            </a:xfrm>
            <a:prstGeom prst="rect">
              <a:avLst/>
            </a:prstGeom>
            <a:noFill/>
          </p:spPr>
          <p:txBody>
            <a:bodyPr>
              <a:spAutoFit/>
            </a:bodyPr>
            <a:lstStyle/>
            <a:p>
              <a:pPr defTabSz="683895" eaLnBrk="1" fontAlgn="auto" hangingPunct="1">
                <a:lnSpc>
                  <a:spcPct val="120000"/>
                </a:lnSpc>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有了</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LRU Cache</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，平均加载时间是</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11s </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能够</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&lt;16ms</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46087"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411480" y="365125"/>
            <a:ext cx="4652010" cy="35242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案例对比分析 ·  Emmagee  性能测试框架结果</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descr="加载时间"/>
          <p:cNvPicPr>
            <a:picLocks noChangeAspect="1"/>
          </p:cNvPicPr>
          <p:nvPr/>
        </p:nvPicPr>
        <p:blipFill>
          <a:blip r:embed="rId2"/>
          <a:stretch>
            <a:fillRect/>
          </a:stretch>
        </p:blipFill>
        <p:spPr>
          <a:xfrm>
            <a:off x="1200785" y="2903220"/>
            <a:ext cx="6718935" cy="18561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par>
                                <p:cTn id="10" presetID="6" presetClass="emph" presetSubtype="0" decel="100000" fill="hold" grpId="1" nodeType="withEffect">
                                  <p:stCondLst>
                                    <p:cond delay="200"/>
                                  </p:stCondLst>
                                  <p:childTnLst>
                                    <p:animScale>
                                      <p:cBhvr>
                                        <p:cTn id="11" dur="250" fill="hold"/>
                                        <p:tgtEl>
                                          <p:spTgt spid="3"/>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3"/>
                                        </p:tgtEl>
                                      </p:cBhvr>
                                      <p:by x="91000" y="91000"/>
                                    </p:animScale>
                                  </p:childTnLst>
                                </p:cTn>
                              </p:par>
                            </p:childTnLst>
                          </p:cTn>
                        </p:par>
                        <p:par>
                          <p:cTn id="14" fill="hold">
                            <p:stCondLst>
                              <p:cond delay="500"/>
                            </p:stCondLst>
                            <p:childTnLst>
                              <p:par>
                                <p:cTn id="15" presetID="2" presetClass="entr" presetSubtype="8" decel="6660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400" fill="hold"/>
                                        <p:tgtEl>
                                          <p:spTgt spid="4"/>
                                        </p:tgtEl>
                                        <p:attrNameLst>
                                          <p:attrName>ppt_x</p:attrName>
                                        </p:attrNameLst>
                                      </p:cBhvr>
                                      <p:tavLst>
                                        <p:tav tm="0">
                                          <p:val>
                                            <p:strVal val="0-#ppt_w/2"/>
                                          </p:val>
                                        </p:tav>
                                        <p:tav tm="100000">
                                          <p:val>
                                            <p:strVal val="#ppt_x"/>
                                          </p:val>
                                        </p:tav>
                                      </p:tavLst>
                                    </p:anim>
                                    <p:anim calcmode="lin" valueType="num">
                                      <p:cBhvr additive="base">
                                        <p:cTn id="18" dur="4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decel="66600" fill="hold" nodeType="withEffect">
                                  <p:stCondLst>
                                    <p:cond delay="2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400" fill="hold"/>
                                        <p:tgtEl>
                                          <p:spTgt spid="7"/>
                                        </p:tgtEl>
                                        <p:attrNameLst>
                                          <p:attrName>ppt_x</p:attrName>
                                        </p:attrNameLst>
                                      </p:cBhvr>
                                      <p:tavLst>
                                        <p:tav tm="0">
                                          <p:val>
                                            <p:strVal val="1+#ppt_w/2"/>
                                          </p:val>
                                        </p:tav>
                                        <p:tav tm="100000">
                                          <p:val>
                                            <p:strVal val="#ppt_x"/>
                                          </p:val>
                                        </p:tav>
                                      </p:tavLst>
                                    </p:anim>
                                    <p:anim calcmode="lin" valueType="num">
                                      <p:cBhvr additive="base">
                                        <p:cTn id="22" dur="4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52425"/>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技术难点</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041525" y="278130"/>
            <a:ext cx="3024505" cy="4712335"/>
          </a:xfrm>
          <a:prstGeom prst="rect">
            <a:avLst/>
          </a:prstGeom>
        </p:spPr>
      </p:pic>
      <p:sp>
        <p:nvSpPr>
          <p:cNvPr id="4" name="文本框 3"/>
          <p:cNvSpPr txBox="1"/>
          <p:nvPr/>
        </p:nvSpPr>
        <p:spPr>
          <a:xfrm>
            <a:off x="5737225" y="1548765"/>
            <a:ext cx="2800350" cy="2230755"/>
          </a:xfrm>
          <a:prstGeom prst="rect">
            <a:avLst/>
          </a:prstGeom>
          <a:noFill/>
        </p:spPr>
        <p:txBody>
          <a:bodyPr wrap="square" rtlCol="0">
            <a:spAutoFit/>
          </a:bodyPr>
          <a:p>
            <a:r>
              <a:rPr lang="zh-CN" altLang="en-US" sz="1400">
                <a:solidFill>
                  <a:schemeClr val="bg1"/>
                </a:solidFill>
              </a:rPr>
              <a:t>实现图文混排的移动编辑器</a:t>
            </a:r>
            <a:endParaRPr lang="zh-CN" altLang="en-US" sz="1400">
              <a:solidFill>
                <a:schemeClr val="bg1"/>
              </a:solidFill>
            </a:endParaRPr>
          </a:p>
          <a:p>
            <a:endParaRPr lang="en-US" altLang="zh-CN" sz="1400">
              <a:solidFill>
                <a:schemeClr val="bg1"/>
              </a:solidFill>
            </a:endParaRPr>
          </a:p>
          <a:p>
            <a:r>
              <a:rPr lang="en-US" altLang="zh-CN" sz="1400">
                <a:solidFill>
                  <a:schemeClr val="bg1"/>
                </a:solidFill>
              </a:rPr>
              <a:t>1. </a:t>
            </a:r>
            <a:r>
              <a:rPr lang="zh-CN" altLang="en-US" sz="1400">
                <a:solidFill>
                  <a:schemeClr val="bg1"/>
                </a:solidFill>
              </a:rPr>
              <a:t>可以在编辑时，动态的给文本加上高亮，加粗等样式。</a:t>
            </a:r>
            <a:endParaRPr lang="zh-CN" altLang="en-US" sz="1400">
              <a:solidFill>
                <a:schemeClr val="bg1"/>
              </a:solidFill>
            </a:endParaRPr>
          </a:p>
          <a:p>
            <a:r>
              <a:rPr lang="en-US" altLang="zh-CN" sz="1400">
                <a:solidFill>
                  <a:schemeClr val="bg1"/>
                </a:solidFill>
              </a:rPr>
              <a:t>2. </a:t>
            </a:r>
            <a:r>
              <a:rPr lang="zh-CN" altLang="en-US" sz="1400">
                <a:solidFill>
                  <a:schemeClr val="bg1"/>
                </a:solidFill>
              </a:rPr>
              <a:t>可以设置标题</a:t>
            </a:r>
            <a:endParaRPr lang="zh-CN" altLang="en-US" sz="1400">
              <a:solidFill>
                <a:schemeClr val="bg1"/>
              </a:solidFill>
            </a:endParaRPr>
          </a:p>
          <a:p>
            <a:r>
              <a:rPr lang="en-US" altLang="zh-CN" sz="1400">
                <a:solidFill>
                  <a:schemeClr val="bg1"/>
                </a:solidFill>
              </a:rPr>
              <a:t>3. </a:t>
            </a:r>
            <a:r>
              <a:rPr lang="zh-CN" altLang="en-US" sz="1400">
                <a:solidFill>
                  <a:schemeClr val="bg1"/>
                </a:solidFill>
              </a:rPr>
              <a:t>可以在文字间插入图片</a:t>
            </a:r>
            <a:endParaRPr lang="zh-CN" altLang="en-US" sz="1400">
              <a:solidFill>
                <a:schemeClr val="bg1"/>
              </a:solidFill>
            </a:endParaRPr>
          </a:p>
          <a:p>
            <a:r>
              <a:rPr lang="en-US" altLang="zh-CN" sz="1400">
                <a:solidFill>
                  <a:schemeClr val="bg1"/>
                </a:solidFill>
              </a:rPr>
              <a:t>4. </a:t>
            </a:r>
            <a:r>
              <a:rPr lang="zh-CN" altLang="en-US" sz="1400">
                <a:solidFill>
                  <a:schemeClr val="bg1"/>
                </a:solidFill>
              </a:rPr>
              <a:t>可以引入链接，进行跳转</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这些功能都是可以在编辑模式和浏览模式下，同时存在的。</a:t>
            </a:r>
            <a:endParaRPr lang="zh-CN" altLang="en-US" sz="140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48137"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2867025" y="2019300"/>
            <a:ext cx="4348163" cy="939800"/>
            <a:chOff x="2866757" y="2019402"/>
            <a:chExt cx="4348365" cy="939618"/>
          </a:xfrm>
        </p:grpSpPr>
        <p:sp>
          <p:nvSpPr>
            <p:cNvPr id="48135" name="文本框 12"/>
            <p:cNvSpPr txBox="1">
              <a:spLocks noChangeArrowheads="1"/>
            </p:cNvSpPr>
            <p:nvPr/>
          </p:nvSpPr>
          <p:spPr bwMode="auto">
            <a:xfrm>
              <a:off x="2866757" y="2251134"/>
              <a:ext cx="4348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研究成果与应用</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48136" name="文本框 14"/>
            <p:cNvSpPr txBox="1">
              <a:spLocks noChangeArrowheads="1"/>
            </p:cNvSpPr>
            <p:nvPr/>
          </p:nvSpPr>
          <p:spPr bwMode="auto">
            <a:xfrm>
              <a:off x="3229670" y="2019402"/>
              <a:ext cx="16160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FOUR</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1928813" y="1944688"/>
            <a:ext cx="1130300" cy="1128712"/>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119073" y="2251134"/>
              <a:ext cx="749300" cy="509588"/>
              <a:chOff x="3897313" y="2016126"/>
              <a:chExt cx="749300" cy="509588"/>
            </a:xfrm>
            <a:solidFill>
              <a:schemeClr val="bg1"/>
            </a:solidFill>
          </p:grpSpPr>
          <p:sp>
            <p:nvSpPr>
              <p:cNvPr id="25"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6"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7"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8"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3"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4"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5"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bwMode="auto">
          <a:xfrm>
            <a:off x="282575" y="1746250"/>
            <a:ext cx="2765425" cy="963613"/>
            <a:chOff x="219753" y="1976522"/>
            <a:chExt cx="2765362" cy="964005"/>
          </a:xfrm>
        </p:grpSpPr>
        <p:sp>
          <p:nvSpPr>
            <p:cNvPr id="13340" name="文本框 38"/>
            <p:cNvSpPr txBox="1">
              <a:spLocks noChangeArrowheads="1"/>
            </p:cNvSpPr>
            <p:nvPr/>
          </p:nvSpPr>
          <p:spPr bwMode="auto">
            <a:xfrm>
              <a:off x="219753" y="2417307"/>
              <a:ext cx="27411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r>
                <a:rPr lang="en-US" altLang="zh-CN" sz="2800">
                  <a:solidFill>
                    <a:schemeClr val="bg1"/>
                  </a:solidFill>
                  <a:latin typeface="微软雅黑" panose="020B0503020204020204" pitchFamily="34" charset="-122"/>
                  <a:ea typeface="微软雅黑" panose="020B0503020204020204" pitchFamily="34" charset="-122"/>
                </a:rPr>
                <a:t>CONTENTS</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3341" name="文本框 11"/>
            <p:cNvSpPr txBox="1">
              <a:spLocks noChangeArrowheads="1"/>
            </p:cNvSpPr>
            <p:nvPr/>
          </p:nvSpPr>
          <p:spPr bwMode="auto">
            <a:xfrm>
              <a:off x="1979712" y="197652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目录</a:t>
              </a:r>
              <a:endParaRPr lang="zh-CN" altLang="en-US" sz="3200">
                <a:solidFill>
                  <a:schemeClr val="bg1"/>
                </a:solidFill>
                <a:latin typeface="微软雅黑" panose="020B0503020204020204" pitchFamily="34" charset="-122"/>
                <a:ea typeface="微软雅黑" panose="020B0503020204020204" pitchFamily="34" charset="-122"/>
              </a:endParaRPr>
            </a:p>
          </p:txBody>
        </p:sp>
      </p:grpSp>
      <p:sp>
        <p:nvSpPr>
          <p:cNvPr id="71" name="文本框 18"/>
          <p:cNvSpPr txBox="1">
            <a:spLocks noChangeArrowheads="1"/>
          </p:cNvSpPr>
          <p:nvPr/>
        </p:nvSpPr>
        <p:spPr bwMode="auto">
          <a:xfrm>
            <a:off x="4052888" y="1890713"/>
            <a:ext cx="6400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摘要</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72" name="组合 71"/>
          <p:cNvGrpSpPr/>
          <p:nvPr/>
        </p:nvGrpSpPr>
        <p:grpSpPr bwMode="auto">
          <a:xfrm>
            <a:off x="3578225" y="1817688"/>
            <a:ext cx="466725" cy="523875"/>
            <a:chOff x="3516783" y="2047768"/>
            <a:chExt cx="466304" cy="523220"/>
          </a:xfrm>
        </p:grpSpPr>
        <p:sp>
          <p:nvSpPr>
            <p:cNvPr id="13338" name="文本框 16"/>
            <p:cNvSpPr txBox="1">
              <a:spLocks noChangeArrowheads="1"/>
            </p:cNvSpPr>
            <p:nvPr/>
          </p:nvSpPr>
          <p:spPr bwMode="auto">
            <a:xfrm>
              <a:off x="3516783" y="20477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1</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flipH="1">
              <a:off x="3737247" y="2226931"/>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文本框 21"/>
          <p:cNvSpPr txBox="1">
            <a:spLocks noChangeArrowheads="1"/>
          </p:cNvSpPr>
          <p:nvPr/>
        </p:nvSpPr>
        <p:spPr bwMode="auto">
          <a:xfrm>
            <a:off x="6638925" y="1916113"/>
            <a:ext cx="10972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关键技术</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76" name="组合 75"/>
          <p:cNvGrpSpPr/>
          <p:nvPr/>
        </p:nvGrpSpPr>
        <p:grpSpPr bwMode="auto">
          <a:xfrm>
            <a:off x="6135688" y="1827213"/>
            <a:ext cx="496887" cy="523875"/>
            <a:chOff x="6073087" y="2057986"/>
            <a:chExt cx="497639" cy="523220"/>
          </a:xfrm>
        </p:grpSpPr>
        <p:sp>
          <p:nvSpPr>
            <p:cNvPr id="13336" name="文本框 20"/>
            <p:cNvSpPr txBox="1">
              <a:spLocks noChangeArrowheads="1"/>
            </p:cNvSpPr>
            <p:nvPr/>
          </p:nvSpPr>
          <p:spPr bwMode="auto">
            <a:xfrm>
              <a:off x="6073087" y="2057986"/>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4</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6324292" y="2227636"/>
              <a:ext cx="246434" cy="245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a:spLocks noChangeArrowheads="1"/>
          </p:cNvSpPr>
          <p:nvPr/>
        </p:nvSpPr>
        <p:spPr bwMode="auto">
          <a:xfrm>
            <a:off x="4052888" y="2470150"/>
            <a:ext cx="10972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选题背景</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0" name="组合 79"/>
          <p:cNvGrpSpPr/>
          <p:nvPr/>
        </p:nvGrpSpPr>
        <p:grpSpPr bwMode="auto">
          <a:xfrm>
            <a:off x="3578225" y="2397125"/>
            <a:ext cx="466725" cy="523875"/>
            <a:chOff x="3516783" y="2627150"/>
            <a:chExt cx="466304" cy="523220"/>
          </a:xfrm>
        </p:grpSpPr>
        <p:sp>
          <p:nvSpPr>
            <p:cNvPr id="13334" name="文本框 23"/>
            <p:cNvSpPr txBox="1">
              <a:spLocks noChangeArrowheads="1"/>
            </p:cNvSpPr>
            <p:nvPr/>
          </p:nvSpPr>
          <p:spPr bwMode="auto">
            <a:xfrm>
              <a:off x="3516783" y="2627150"/>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2</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flipH="1">
              <a:off x="3737247" y="2806314"/>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3" name="文本框 27"/>
          <p:cNvSpPr txBox="1">
            <a:spLocks noChangeArrowheads="1"/>
          </p:cNvSpPr>
          <p:nvPr/>
        </p:nvSpPr>
        <p:spPr bwMode="auto">
          <a:xfrm>
            <a:off x="6638925" y="2493963"/>
            <a:ext cx="10972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研究成果</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4" name="组合 83"/>
          <p:cNvGrpSpPr/>
          <p:nvPr/>
        </p:nvGrpSpPr>
        <p:grpSpPr bwMode="auto">
          <a:xfrm>
            <a:off x="6135688" y="2406650"/>
            <a:ext cx="496887" cy="523875"/>
            <a:chOff x="6073087" y="2637368"/>
            <a:chExt cx="497639" cy="523220"/>
          </a:xfrm>
        </p:grpSpPr>
        <p:sp>
          <p:nvSpPr>
            <p:cNvPr id="13332" name="文本框 26"/>
            <p:cNvSpPr txBox="1">
              <a:spLocks noChangeArrowheads="1"/>
            </p:cNvSpPr>
            <p:nvPr/>
          </p:nvSpPr>
          <p:spPr bwMode="auto">
            <a:xfrm>
              <a:off x="6073087" y="26373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5</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flipH="1">
              <a:off x="6324292" y="2807019"/>
              <a:ext cx="246434" cy="2457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a:spLocks noChangeArrowheads="1"/>
          </p:cNvSpPr>
          <p:nvPr/>
        </p:nvSpPr>
        <p:spPr bwMode="auto">
          <a:xfrm>
            <a:off x="4052888" y="3043238"/>
            <a:ext cx="17830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研究方法与思路</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8" name="组合 87"/>
          <p:cNvGrpSpPr/>
          <p:nvPr/>
        </p:nvGrpSpPr>
        <p:grpSpPr bwMode="auto">
          <a:xfrm>
            <a:off x="3578225" y="2970213"/>
            <a:ext cx="466725" cy="523875"/>
            <a:chOff x="3516783" y="3200893"/>
            <a:chExt cx="466304" cy="523220"/>
          </a:xfrm>
        </p:grpSpPr>
        <p:sp>
          <p:nvSpPr>
            <p:cNvPr id="13330" name="文本框 29"/>
            <p:cNvSpPr txBox="1">
              <a:spLocks noChangeArrowheads="1"/>
            </p:cNvSpPr>
            <p:nvPr/>
          </p:nvSpPr>
          <p:spPr bwMode="auto">
            <a:xfrm>
              <a:off x="3516783" y="3200893"/>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3</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flipH="1">
              <a:off x="3737247" y="3380056"/>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文本框 33"/>
          <p:cNvSpPr txBox="1">
            <a:spLocks noChangeArrowheads="1"/>
          </p:cNvSpPr>
          <p:nvPr/>
        </p:nvSpPr>
        <p:spPr bwMode="auto">
          <a:xfrm>
            <a:off x="6638925" y="3068638"/>
            <a:ext cx="10972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论文总结</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92" name="组合 91"/>
          <p:cNvGrpSpPr/>
          <p:nvPr/>
        </p:nvGrpSpPr>
        <p:grpSpPr bwMode="auto">
          <a:xfrm>
            <a:off x="6135688" y="2981325"/>
            <a:ext cx="496887" cy="522288"/>
            <a:chOff x="6073087" y="3211111"/>
            <a:chExt cx="497639" cy="523220"/>
          </a:xfrm>
        </p:grpSpPr>
        <p:sp>
          <p:nvSpPr>
            <p:cNvPr id="13328" name="文本框 32"/>
            <p:cNvSpPr txBox="1">
              <a:spLocks noChangeArrowheads="1"/>
            </p:cNvSpPr>
            <p:nvPr/>
          </p:nvSpPr>
          <p:spPr bwMode="auto">
            <a:xfrm>
              <a:off x="6073087" y="3211111"/>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6</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flipH="1">
              <a:off x="6324292" y="3381277"/>
              <a:ext cx="246434" cy="2449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a:off x="3340100" y="1909763"/>
            <a:ext cx="0" cy="15462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fill="hold"/>
                                        <p:tgtEl>
                                          <p:spTgt spid="95"/>
                                        </p:tgtEl>
                                        <p:attrNameLst>
                                          <p:attrName>ppt_x</p:attrName>
                                        </p:attrNameLst>
                                      </p:cBhvr>
                                      <p:tavLst>
                                        <p:tav tm="0">
                                          <p:val>
                                            <p:strVal val="#ppt_x"/>
                                          </p:val>
                                        </p:tav>
                                        <p:tav tm="100000">
                                          <p:val>
                                            <p:strVal val="#ppt_x"/>
                                          </p:val>
                                        </p:tav>
                                      </p:tavLst>
                                    </p:anim>
                                    <p:anim calcmode="lin" valueType="num">
                                      <p:cBhvr additive="base">
                                        <p:cTn id="13" dur="500" fill="hold"/>
                                        <p:tgtEl>
                                          <p:spTgt spid="9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childTnLst>
                                </p:cTn>
                              </p:par>
                              <p:par>
                                <p:cTn id="18" presetID="56" presetClass="path" presetSubtype="0" accel="50000" decel="50000" fill="hold" nodeType="withEffect">
                                  <p:stCondLst>
                                    <p:cond delay="0"/>
                                  </p:stCondLst>
                                  <p:childTnLst>
                                    <p:animMotion origin="layout" path="M -0.03733 0.04136 L 2.22222E-6 -9.87654E-7 " pathEditMode="relative" rAng="0" ptsTypes="AA">
                                      <p:cBhvr>
                                        <p:cTn id="19" dur="700" fill="hold"/>
                                        <p:tgtEl>
                                          <p:spTgt spid="72"/>
                                        </p:tgtEl>
                                        <p:attrNameLst>
                                          <p:attrName>ppt_x</p:attrName>
                                          <p:attrName>ppt_y</p:attrName>
                                        </p:attrNameLst>
                                      </p:cBhvr>
                                      <p:rCtr x="1858" y="-2068"/>
                                    </p:animMotion>
                                  </p:childTnLst>
                                </p:cTn>
                              </p:par>
                              <p:par>
                                <p:cTn id="20" presetID="22" presetClass="entr" presetSubtype="8" fill="hold" grpId="0" nodeType="withEffect">
                                  <p:stCondLst>
                                    <p:cond delay="25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500"/>
                                        <p:tgtEl>
                                          <p:spTgt spid="71"/>
                                        </p:tgtEl>
                                      </p:cBhvr>
                                    </p:animEffect>
                                  </p:childTnLst>
                                </p:cTn>
                              </p:par>
                              <p:par>
                                <p:cTn id="23" presetID="10" presetClass="entr" presetSubtype="0" fill="hold" nodeType="withEffect">
                                  <p:stCondLst>
                                    <p:cond delay="25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56" presetClass="path" presetSubtype="0" accel="50000" decel="50000" fill="hold" nodeType="withEffect">
                                  <p:stCondLst>
                                    <p:cond delay="250"/>
                                  </p:stCondLst>
                                  <p:childTnLst>
                                    <p:animMotion origin="layout" path="M -0.03733 0.04104 L 2.22222E-6 4.69136E-6 " pathEditMode="relative" rAng="0" ptsTypes="AA">
                                      <p:cBhvr>
                                        <p:cTn id="27" dur="700" fill="hold"/>
                                        <p:tgtEl>
                                          <p:spTgt spid="80"/>
                                        </p:tgtEl>
                                        <p:attrNameLst>
                                          <p:attrName>ppt_x</p:attrName>
                                          <p:attrName>ppt_y</p:attrName>
                                        </p:attrNameLst>
                                      </p:cBhvr>
                                      <p:rCtr x="1858" y="-2068"/>
                                    </p:animMotion>
                                  </p:childTnLst>
                                </p:cTn>
                              </p:par>
                              <p:par>
                                <p:cTn id="28" presetID="22" presetClass="entr" presetSubtype="8"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wipe(left)">
                                      <p:cBhvr>
                                        <p:cTn id="30" dur="500"/>
                                        <p:tgtEl>
                                          <p:spTgt spid="79"/>
                                        </p:tgtEl>
                                      </p:cBhvr>
                                    </p:animEffect>
                                  </p:childTnLst>
                                </p:cTn>
                              </p:par>
                              <p:par>
                                <p:cTn id="31" presetID="10" presetClass="entr" presetSubtype="0" fill="hold" nodeType="withEffect">
                                  <p:stCondLst>
                                    <p:cond delay="50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1000"/>
                                        <p:tgtEl>
                                          <p:spTgt spid="88"/>
                                        </p:tgtEl>
                                      </p:cBhvr>
                                    </p:animEffect>
                                  </p:childTnLst>
                                </p:cTn>
                              </p:par>
                              <p:par>
                                <p:cTn id="34" presetID="56" presetClass="path" presetSubtype="0" accel="50000" decel="50000" fill="hold" nodeType="withEffect">
                                  <p:stCondLst>
                                    <p:cond delay="500"/>
                                  </p:stCondLst>
                                  <p:childTnLst>
                                    <p:animMotion origin="layout" path="M -0.03733 0.04104 L 2.22222E-6 4.93827E-6 " pathEditMode="relative" rAng="0" ptsTypes="AA">
                                      <p:cBhvr>
                                        <p:cTn id="35" dur="700" fill="hold"/>
                                        <p:tgtEl>
                                          <p:spTgt spid="88"/>
                                        </p:tgtEl>
                                        <p:attrNameLst>
                                          <p:attrName>ppt_x</p:attrName>
                                          <p:attrName>ppt_y</p:attrName>
                                        </p:attrNameLst>
                                      </p:cBhvr>
                                      <p:rCtr x="1858" y="-2068"/>
                                    </p:animMotion>
                                  </p:childTnLst>
                                </p:cTn>
                              </p:par>
                              <p:par>
                                <p:cTn id="36" presetID="22" presetClass="entr" presetSubtype="8" fill="hold" grpId="0" nodeType="withEffect">
                                  <p:stCondLst>
                                    <p:cond delay="75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par>
                                <p:cTn id="39" presetID="10" presetClass="entr" presetSubtype="0" fill="hold" nodeType="withEffect">
                                  <p:stCondLst>
                                    <p:cond delay="100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1000"/>
                                        <p:tgtEl>
                                          <p:spTgt spid="76"/>
                                        </p:tgtEl>
                                      </p:cBhvr>
                                    </p:animEffect>
                                  </p:childTnLst>
                                </p:cTn>
                              </p:par>
                              <p:par>
                                <p:cTn id="42" presetID="56" presetClass="path" presetSubtype="0" accel="50000" decel="50000" fill="hold" nodeType="withEffect">
                                  <p:stCondLst>
                                    <p:cond delay="1000"/>
                                  </p:stCondLst>
                                  <p:childTnLst>
                                    <p:animMotion origin="layout" path="M -0.03733 0.04136 L 2.22222E-6 -2.83951E-6 " pathEditMode="relative" rAng="0" ptsTypes="AA">
                                      <p:cBhvr>
                                        <p:cTn id="43" dur="700" fill="hold"/>
                                        <p:tgtEl>
                                          <p:spTgt spid="76"/>
                                        </p:tgtEl>
                                        <p:attrNameLst>
                                          <p:attrName>ppt_x</p:attrName>
                                          <p:attrName>ppt_y</p:attrName>
                                        </p:attrNameLst>
                                      </p:cBhvr>
                                      <p:rCtr x="1858" y="-2068"/>
                                    </p:animMotion>
                                  </p:childTnLst>
                                </p:cTn>
                              </p:par>
                              <p:par>
                                <p:cTn id="44" presetID="22" presetClass="entr" presetSubtype="8" fill="hold" grpId="0" nodeType="withEffect">
                                  <p:stCondLst>
                                    <p:cond delay="125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par>
                                <p:cTn id="47" presetID="10" presetClass="entr" presetSubtype="0" fill="hold" nodeType="withEffect">
                                  <p:stCondLst>
                                    <p:cond delay="125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childTnLst>
                                </p:cTn>
                              </p:par>
                              <p:par>
                                <p:cTn id="50" presetID="56" presetClass="path" presetSubtype="0" accel="50000" decel="50000" fill="hold" nodeType="withEffect">
                                  <p:stCondLst>
                                    <p:cond delay="1250"/>
                                  </p:stCondLst>
                                  <p:childTnLst>
                                    <p:animMotion origin="layout" path="M -0.03733 0.04105 L 2.22222E-6 2.83951E-6 " pathEditMode="relative" rAng="0" ptsTypes="AA">
                                      <p:cBhvr>
                                        <p:cTn id="51" dur="700" fill="hold"/>
                                        <p:tgtEl>
                                          <p:spTgt spid="84"/>
                                        </p:tgtEl>
                                        <p:attrNameLst>
                                          <p:attrName>ppt_x</p:attrName>
                                          <p:attrName>ppt_y</p:attrName>
                                        </p:attrNameLst>
                                      </p:cBhvr>
                                      <p:rCtr x="1858" y="-2068"/>
                                    </p:animMotion>
                                  </p:childTnLst>
                                </p:cTn>
                              </p:par>
                              <p:par>
                                <p:cTn id="52" presetID="22" presetClass="entr" presetSubtype="8" fill="hold" grpId="0" nodeType="withEffect">
                                  <p:stCondLst>
                                    <p:cond delay="1500"/>
                                  </p:stCondLst>
                                  <p:childTnLst>
                                    <p:set>
                                      <p:cBhvr>
                                        <p:cTn id="53" dur="1" fill="hold">
                                          <p:stCondLst>
                                            <p:cond delay="0"/>
                                          </p:stCondLst>
                                        </p:cTn>
                                        <p:tgtEl>
                                          <p:spTgt spid="83"/>
                                        </p:tgtEl>
                                        <p:attrNameLst>
                                          <p:attrName>style.visibility</p:attrName>
                                        </p:attrNameLst>
                                      </p:cBhvr>
                                      <p:to>
                                        <p:strVal val="visible"/>
                                      </p:to>
                                    </p:set>
                                    <p:animEffect transition="in" filter="wipe(left)">
                                      <p:cBhvr>
                                        <p:cTn id="54" dur="500"/>
                                        <p:tgtEl>
                                          <p:spTgt spid="83"/>
                                        </p:tgtEl>
                                      </p:cBhvr>
                                    </p:animEffect>
                                  </p:childTnLst>
                                </p:cTn>
                              </p:par>
                              <p:par>
                                <p:cTn id="55" presetID="10" presetClass="entr" presetSubtype="0" fill="hold" nodeType="withEffect">
                                  <p:stCondLst>
                                    <p:cond delay="150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1000"/>
                                        <p:tgtEl>
                                          <p:spTgt spid="92"/>
                                        </p:tgtEl>
                                      </p:cBhvr>
                                    </p:animEffect>
                                  </p:childTnLst>
                                </p:cTn>
                              </p:par>
                              <p:par>
                                <p:cTn id="58" presetID="56" presetClass="path" presetSubtype="0" accel="50000" decel="50000" fill="hold" nodeType="withEffect">
                                  <p:stCondLst>
                                    <p:cond delay="1500"/>
                                  </p:stCondLst>
                                  <p:childTnLst>
                                    <p:animMotion origin="layout" path="M -0.03733 0.04105 L 2.22222E-6 3.08642E-6 " pathEditMode="relative" rAng="0" ptsTypes="AA">
                                      <p:cBhvr>
                                        <p:cTn id="59" dur="700" fill="hold"/>
                                        <p:tgtEl>
                                          <p:spTgt spid="92"/>
                                        </p:tgtEl>
                                        <p:attrNameLst>
                                          <p:attrName>ppt_x</p:attrName>
                                          <p:attrName>ppt_y</p:attrName>
                                        </p:attrNameLst>
                                      </p:cBhvr>
                                      <p:rCtr x="1858" y="-2068"/>
                                    </p:animMotion>
                                  </p:childTnLst>
                                </p:cTn>
                              </p:par>
                              <p:par>
                                <p:cTn id="60" presetID="22" presetClass="entr" presetSubtype="8" fill="hold" grpId="0" nodeType="withEffect">
                                  <p:stCondLst>
                                    <p:cond delay="1750"/>
                                  </p:stCondLst>
                                  <p:childTnLst>
                                    <p:set>
                                      <p:cBhvr>
                                        <p:cTn id="61" dur="1" fill="hold">
                                          <p:stCondLst>
                                            <p:cond delay="0"/>
                                          </p:stCondLst>
                                        </p:cTn>
                                        <p:tgtEl>
                                          <p:spTgt spid="91"/>
                                        </p:tgtEl>
                                        <p:attrNameLst>
                                          <p:attrName>style.visibility</p:attrName>
                                        </p:attrNameLst>
                                      </p:cBhvr>
                                      <p:to>
                                        <p:strVal val="visible"/>
                                      </p:to>
                                    </p:set>
                                    <p:animEffect transition="in" filter="wipe(left)">
                                      <p:cBhvr>
                                        <p:cTn id="6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9" grpId="0"/>
      <p:bldP spid="83" grpId="0"/>
      <p:bldP spid="87" grpId="0"/>
      <p:bldP spid="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9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411480" y="365125"/>
            <a:ext cx="1459865" cy="108394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研究成果展示</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Android</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UI</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界面</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73742883" name="图片 1073742882" descr="Screenshot_2017-05-17-11-10-49-678_com.example.se"/>
          <p:cNvPicPr>
            <a:picLocks noChangeAspect="1"/>
          </p:cNvPicPr>
          <p:nvPr/>
        </p:nvPicPr>
        <p:blipFill>
          <a:blip r:embed="rId2"/>
          <a:stretch>
            <a:fillRect/>
          </a:stretch>
        </p:blipFill>
        <p:spPr>
          <a:xfrm>
            <a:off x="1871345" y="144780"/>
            <a:ext cx="2747010" cy="4854575"/>
          </a:xfrm>
          <a:prstGeom prst="rect">
            <a:avLst/>
          </a:prstGeom>
          <a:noFill/>
          <a:ln w="9525">
            <a:noFill/>
          </a:ln>
        </p:spPr>
      </p:pic>
      <p:pic>
        <p:nvPicPr>
          <p:cNvPr id="1073742856" name="图片 1073742855" descr="个人信息管理"/>
          <p:cNvPicPr>
            <a:picLocks noChangeAspect="1"/>
          </p:cNvPicPr>
          <p:nvPr/>
        </p:nvPicPr>
        <p:blipFill>
          <a:blip r:embed="rId3"/>
          <a:stretch>
            <a:fillRect/>
          </a:stretch>
        </p:blipFill>
        <p:spPr>
          <a:xfrm>
            <a:off x="4775200" y="144780"/>
            <a:ext cx="2702560" cy="4854575"/>
          </a:xfrm>
          <a:prstGeom prst="rect">
            <a:avLst/>
          </a:prstGeom>
          <a:noFill/>
          <a:ln w="9525">
            <a:noFill/>
          </a:ln>
        </p:spPr>
      </p:pic>
    </p:spTree>
  </p:cSld>
  <p:clrMapOvr>
    <a:masterClrMapping/>
  </p:clrMapOvr>
  <p:transition spd="slow" advClick="0" advTm="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9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411480" y="365125"/>
            <a:ext cx="1459865" cy="108394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研究成果展示</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Android</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UI</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界面</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73742857" name="图片 1073742856" descr="发布活动"/>
          <p:cNvPicPr>
            <a:picLocks noChangeAspect="1"/>
          </p:cNvPicPr>
          <p:nvPr/>
        </p:nvPicPr>
        <p:blipFill>
          <a:blip r:embed="rId2"/>
          <a:stretch>
            <a:fillRect/>
          </a:stretch>
        </p:blipFill>
        <p:spPr>
          <a:xfrm>
            <a:off x="1871345" y="456565"/>
            <a:ext cx="2498090" cy="4525010"/>
          </a:xfrm>
          <a:prstGeom prst="rect">
            <a:avLst/>
          </a:prstGeom>
          <a:noFill/>
          <a:ln w="9525">
            <a:noFill/>
          </a:ln>
        </p:spPr>
      </p:pic>
      <p:pic>
        <p:nvPicPr>
          <p:cNvPr id="1073742858" name="图片 1073742857" descr="搜索企业"/>
          <p:cNvPicPr>
            <a:picLocks noChangeAspect="1"/>
          </p:cNvPicPr>
          <p:nvPr/>
        </p:nvPicPr>
        <p:blipFill>
          <a:blip r:embed="rId3"/>
          <a:stretch>
            <a:fillRect/>
          </a:stretch>
        </p:blipFill>
        <p:spPr>
          <a:xfrm>
            <a:off x="4594225" y="456565"/>
            <a:ext cx="2554605" cy="4525010"/>
          </a:xfrm>
          <a:prstGeom prst="rect">
            <a:avLst/>
          </a:prstGeom>
          <a:noFill/>
          <a:ln w="9525">
            <a:noFill/>
          </a:ln>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nodeType="clickEffect">
                                  <p:stCondLst>
                                    <p:cond delay="0"/>
                                  </p:stCondLst>
                                  <p:childTnLst>
                                    <p:set>
                                      <p:cBhvr>
                                        <p:cTn id="6" dur="1" fill="hold">
                                          <p:stCondLst>
                                            <p:cond delay="0"/>
                                          </p:stCondLst>
                                        </p:cTn>
                                        <p:tgtEl>
                                          <p:spTgt spid="1073742857"/>
                                        </p:tgtEl>
                                        <p:attrNameLst>
                                          <p:attrName>style.visibility</p:attrName>
                                        </p:attrNameLst>
                                      </p:cBhvr>
                                      <p:to>
                                        <p:strVal val="visible"/>
                                      </p:to>
                                    </p:set>
                                    <p:anim calcmode="lin" valueType="num">
                                      <p:cBhvr>
                                        <p:cTn id="7" dur="1000" fill="hold"/>
                                        <p:tgtEl>
                                          <p:spTgt spid="107374285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1073742857"/>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1073742857"/>
                                        </p:tgtEl>
                                        <p:attrNameLst>
                                          <p:attrName>ppt_y</p:attrName>
                                        </p:attrNameLst>
                                      </p:cBhvr>
                                      <p:tavLst>
                                        <p:tav tm="0">
                                          <p:val>
                                            <p:strVal val="#ppt_y"/>
                                          </p:val>
                                        </p:tav>
                                        <p:tav tm="100000">
                                          <p:val>
                                            <p:strVal val="#ppt_y"/>
                                          </p:val>
                                        </p:tav>
                                      </p:tavLst>
                                    </p:anim>
                                    <p:animEffect transition="in" filter="fade">
                                      <p:cBhvr>
                                        <p:cTn id="10" dur="1000"/>
                                        <p:tgtEl>
                                          <p:spTgt spid="1073742857"/>
                                        </p:tgtEl>
                                      </p:cBhvr>
                                    </p:animEffect>
                                  </p:childTnLst>
                                </p:cTn>
                              </p:par>
                              <p:par>
                                <p:cTn id="11" presetID="48" presetClass="entr" presetSubtype="0" accel="50000" fill="hold" nodeType="withEffect">
                                  <p:stCondLst>
                                    <p:cond delay="0"/>
                                  </p:stCondLst>
                                  <p:childTnLst>
                                    <p:set>
                                      <p:cBhvr>
                                        <p:cTn id="12" dur="1" fill="hold">
                                          <p:stCondLst>
                                            <p:cond delay="0"/>
                                          </p:stCondLst>
                                        </p:cTn>
                                        <p:tgtEl>
                                          <p:spTgt spid="1073742858"/>
                                        </p:tgtEl>
                                        <p:attrNameLst>
                                          <p:attrName>style.visibility</p:attrName>
                                        </p:attrNameLst>
                                      </p:cBhvr>
                                      <p:to>
                                        <p:strVal val="visible"/>
                                      </p:to>
                                    </p:set>
                                    <p:anim calcmode="lin" valueType="num">
                                      <p:cBhvr>
                                        <p:cTn id="13" dur="1000" fill="hold"/>
                                        <p:tgtEl>
                                          <p:spTgt spid="107374285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 dur="1000" fill="hold"/>
                                        <p:tgtEl>
                                          <p:spTgt spid="1073742858"/>
                                        </p:tgtEl>
                                        <p:attrNameLst>
                                          <p:attrName>ppt_x</p:attrName>
                                        </p:attrNameLst>
                                      </p:cBhvr>
                                      <p:tavLst>
                                        <p:tav tm="0">
                                          <p:val>
                                            <p:fltVal val="-1"/>
                                          </p:val>
                                        </p:tav>
                                        <p:tav tm="50000">
                                          <p:val>
                                            <p:fltVal val="0.95"/>
                                          </p:val>
                                        </p:tav>
                                        <p:tav tm="100000">
                                          <p:val>
                                            <p:strVal val="#ppt_x"/>
                                          </p:val>
                                        </p:tav>
                                      </p:tavLst>
                                    </p:anim>
                                    <p:anim calcmode="lin" valueType="num">
                                      <p:cBhvr>
                                        <p:cTn id="15" dur="1000" fill="hold"/>
                                        <p:tgtEl>
                                          <p:spTgt spid="1073742858"/>
                                        </p:tgtEl>
                                        <p:attrNameLst>
                                          <p:attrName>ppt_y</p:attrName>
                                        </p:attrNameLst>
                                      </p:cBhvr>
                                      <p:tavLst>
                                        <p:tav tm="0">
                                          <p:val>
                                            <p:strVal val="#ppt_y"/>
                                          </p:val>
                                        </p:tav>
                                        <p:tav tm="100000">
                                          <p:val>
                                            <p:strVal val="#ppt_y"/>
                                          </p:val>
                                        </p:tav>
                                      </p:tavLst>
                                    </p:anim>
                                    <p:animEffect transition="in" filter="fade">
                                      <p:cBhvr>
                                        <p:cTn id="16" dur="1000"/>
                                        <p:tgtEl>
                                          <p:spTgt spid="1073742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9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411480" y="365125"/>
            <a:ext cx="1459865" cy="1083945"/>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研究成果展示</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Web</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UI</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界面</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73742865" name="图片 1073742864"/>
          <p:cNvPicPr>
            <a:picLocks noChangeAspect="1"/>
          </p:cNvPicPr>
          <p:nvPr/>
        </p:nvPicPr>
        <p:blipFill>
          <a:blip r:embed="rId2"/>
          <a:stretch>
            <a:fillRect/>
          </a:stretch>
        </p:blipFill>
        <p:spPr>
          <a:xfrm>
            <a:off x="1438275" y="862965"/>
            <a:ext cx="6731000" cy="3920490"/>
          </a:xfrm>
          <a:prstGeom prst="rect">
            <a:avLst/>
          </a:prstGeom>
          <a:noFill/>
          <a:ln w="9525">
            <a:noFill/>
          </a:ln>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73742865"/>
                                        </p:tgtEl>
                                        <p:attrNameLst>
                                          <p:attrName>style.visibility</p:attrName>
                                        </p:attrNameLst>
                                      </p:cBhvr>
                                      <p:to>
                                        <p:strVal val="visible"/>
                                      </p:to>
                                    </p:set>
                                    <p:animEffect transition="in" filter="wipe(down)">
                                      <p:cBhvr>
                                        <p:cTn id="7" dur="580">
                                          <p:stCondLst>
                                            <p:cond delay="0"/>
                                          </p:stCondLst>
                                        </p:cTn>
                                        <p:tgtEl>
                                          <p:spTgt spid="1073742865"/>
                                        </p:tgtEl>
                                      </p:cBhvr>
                                    </p:animEffect>
                                    <p:anim calcmode="lin" valueType="num">
                                      <p:cBhvr>
                                        <p:cTn id="8" dur="1822" tmFilter="0,0; 0.14,0.36; 0.43,0.73; 0.71,0.91; 1.0,1.0">
                                          <p:stCondLst>
                                            <p:cond delay="0"/>
                                          </p:stCondLst>
                                        </p:cTn>
                                        <p:tgtEl>
                                          <p:spTgt spid="107374286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7374286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7374286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7374286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73742865"/>
                                        </p:tgtEl>
                                        <p:attrNameLst>
                                          <p:attrName>ppt_y</p:attrName>
                                        </p:attrNameLst>
                                      </p:cBhvr>
                                      <p:tavLst>
                                        <p:tav tm="0" fmla="#ppt_y-sin(pi*$)/81">
                                          <p:val>
                                            <p:fltVal val="0"/>
                                          </p:val>
                                        </p:tav>
                                        <p:tav tm="100000">
                                          <p:val>
                                            <p:fltVal val="1"/>
                                          </p:val>
                                        </p:tav>
                                      </p:tavLst>
                                    </p:anim>
                                    <p:animScale>
                                      <p:cBhvr>
                                        <p:cTn id="13" dur="26">
                                          <p:stCondLst>
                                            <p:cond delay="650"/>
                                          </p:stCondLst>
                                        </p:cTn>
                                        <p:tgtEl>
                                          <p:spTgt spid="1073742865"/>
                                        </p:tgtEl>
                                      </p:cBhvr>
                                      <p:to x="100000" y="60000"/>
                                    </p:animScale>
                                    <p:animScale>
                                      <p:cBhvr>
                                        <p:cTn id="14" dur="166" decel="50000">
                                          <p:stCondLst>
                                            <p:cond delay="676"/>
                                          </p:stCondLst>
                                        </p:cTn>
                                        <p:tgtEl>
                                          <p:spTgt spid="1073742865"/>
                                        </p:tgtEl>
                                      </p:cBhvr>
                                      <p:to x="100000" y="100000"/>
                                    </p:animScale>
                                    <p:animScale>
                                      <p:cBhvr>
                                        <p:cTn id="15" dur="26">
                                          <p:stCondLst>
                                            <p:cond delay="1312"/>
                                          </p:stCondLst>
                                        </p:cTn>
                                        <p:tgtEl>
                                          <p:spTgt spid="1073742865"/>
                                        </p:tgtEl>
                                      </p:cBhvr>
                                      <p:to x="100000" y="80000"/>
                                    </p:animScale>
                                    <p:animScale>
                                      <p:cBhvr>
                                        <p:cTn id="16" dur="166" decel="50000">
                                          <p:stCondLst>
                                            <p:cond delay="1338"/>
                                          </p:stCondLst>
                                        </p:cTn>
                                        <p:tgtEl>
                                          <p:spTgt spid="1073742865"/>
                                        </p:tgtEl>
                                      </p:cBhvr>
                                      <p:to x="100000" y="100000"/>
                                    </p:animScale>
                                    <p:animScale>
                                      <p:cBhvr>
                                        <p:cTn id="17" dur="26">
                                          <p:stCondLst>
                                            <p:cond delay="1642"/>
                                          </p:stCondLst>
                                        </p:cTn>
                                        <p:tgtEl>
                                          <p:spTgt spid="1073742865"/>
                                        </p:tgtEl>
                                      </p:cBhvr>
                                      <p:to x="100000" y="90000"/>
                                    </p:animScale>
                                    <p:animScale>
                                      <p:cBhvr>
                                        <p:cTn id="18" dur="166" decel="50000">
                                          <p:stCondLst>
                                            <p:cond delay="1668"/>
                                          </p:stCondLst>
                                        </p:cTn>
                                        <p:tgtEl>
                                          <p:spTgt spid="1073742865"/>
                                        </p:tgtEl>
                                      </p:cBhvr>
                                      <p:to x="100000" y="100000"/>
                                    </p:animScale>
                                    <p:animScale>
                                      <p:cBhvr>
                                        <p:cTn id="19" dur="26">
                                          <p:stCondLst>
                                            <p:cond delay="1808"/>
                                          </p:stCondLst>
                                        </p:cTn>
                                        <p:tgtEl>
                                          <p:spTgt spid="1073742865"/>
                                        </p:tgtEl>
                                      </p:cBhvr>
                                      <p:to x="100000" y="95000"/>
                                    </p:animScale>
                                    <p:animScale>
                                      <p:cBhvr>
                                        <p:cTn id="20" dur="166" decel="50000">
                                          <p:stCondLst>
                                            <p:cond delay="1834"/>
                                          </p:stCondLst>
                                        </p:cTn>
                                        <p:tgtEl>
                                          <p:spTgt spid="10737428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5632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bwMode="auto">
          <a:xfrm>
            <a:off x="4070350" y="2019300"/>
            <a:ext cx="2255838" cy="939800"/>
            <a:chOff x="4070982" y="2019402"/>
            <a:chExt cx="2255503" cy="939618"/>
          </a:xfrm>
        </p:grpSpPr>
        <p:sp>
          <p:nvSpPr>
            <p:cNvPr id="56327" name="文本框 23"/>
            <p:cNvSpPr txBox="1">
              <a:spLocks noChangeArrowheads="1"/>
            </p:cNvSpPr>
            <p:nvPr/>
          </p:nvSpPr>
          <p:spPr bwMode="auto">
            <a:xfrm>
              <a:off x="4070982" y="2251134"/>
              <a:ext cx="225550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4000">
                  <a:solidFill>
                    <a:schemeClr val="bg1"/>
                  </a:solidFill>
                  <a:latin typeface="微软雅黑" panose="020B0503020204020204" pitchFamily="34" charset="-122"/>
                  <a:ea typeface="微软雅黑" panose="020B0503020204020204" pitchFamily="34" charset="-122"/>
                </a:rPr>
                <a:t>论文总结</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56328" name="文本框 35"/>
            <p:cNvSpPr txBox="1">
              <a:spLocks noChangeArrowheads="1"/>
            </p:cNvSpPr>
            <p:nvPr/>
          </p:nvSpPr>
          <p:spPr bwMode="auto">
            <a:xfrm>
              <a:off x="4118308" y="2019402"/>
              <a:ext cx="1331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FIVE</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2817813" y="1944688"/>
            <a:ext cx="1128712" cy="1128712"/>
            <a:chOff x="2817516" y="1944350"/>
            <a:chExt cx="1129689" cy="1129689"/>
          </a:xfrm>
        </p:grpSpPr>
        <p:sp>
          <p:nvSpPr>
            <p:cNvPr id="38" name="椭圆 37"/>
            <p:cNvSpPr/>
            <p:nvPr/>
          </p:nvSpPr>
          <p:spPr>
            <a:xfrm>
              <a:off x="2817516"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9" name="Freeform 5"/>
            <p:cNvSpPr>
              <a:spLocks noEditPoints="1"/>
            </p:cNvSpPr>
            <p:nvPr/>
          </p:nvSpPr>
          <p:spPr bwMode="auto">
            <a:xfrm>
              <a:off x="3195668" y="2160437"/>
              <a:ext cx="444885" cy="65779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fltVal val="0"/>
                                          </p:val>
                                        </p:tav>
                                        <p:tav tm="100000">
                                          <p:val>
                                            <p:strVal val="#ppt_w"/>
                                          </p:val>
                                        </p:tav>
                                      </p:tavLst>
                                    </p:anim>
                                    <p:anim calcmode="lin" valueType="num">
                                      <p:cBhvr>
                                        <p:cTn id="13" dur="250" fill="hold"/>
                                        <p:tgtEl>
                                          <p:spTgt spid="37"/>
                                        </p:tgtEl>
                                        <p:attrNameLst>
                                          <p:attrName>ppt_h</p:attrName>
                                        </p:attrNameLst>
                                      </p:cBhvr>
                                      <p:tavLst>
                                        <p:tav tm="0">
                                          <p:val>
                                            <p:fltVal val="0"/>
                                          </p:val>
                                        </p:tav>
                                        <p:tav tm="100000">
                                          <p:val>
                                            <p:strVal val="#ppt_h"/>
                                          </p:val>
                                        </p:tav>
                                      </p:tavLst>
                                    </p:anim>
                                    <p:animEffect transition="in" filter="fade">
                                      <p:cBhvr>
                                        <p:cTn id="14" dur="250"/>
                                        <p:tgtEl>
                                          <p:spTgt spid="37"/>
                                        </p:tgtEl>
                                      </p:cBhvr>
                                    </p:animEffect>
                                  </p:childTnLst>
                                </p:cTn>
                              </p:par>
                              <p:par>
                                <p:cTn id="15" presetID="6" presetClass="emph" presetSubtype="0" decel="100000" fill="hold" nodeType="withEffect">
                                  <p:stCondLst>
                                    <p:cond delay="200"/>
                                  </p:stCondLst>
                                  <p:childTnLst>
                                    <p:animScale>
                                      <p:cBhvr>
                                        <p:cTn id="16" dur="250" fill="hold"/>
                                        <p:tgtEl>
                                          <p:spTgt spid="37"/>
                                        </p:tgtEl>
                                      </p:cBhvr>
                                      <p:by x="110000" y="110000"/>
                                    </p:animScale>
                                  </p:childTnLst>
                                </p:cTn>
                              </p:par>
                              <p:par>
                                <p:cTn id="17" presetID="6" presetClass="emph" presetSubtype="0" decel="100000" fill="hold" nodeType="withEffect">
                                  <p:stCondLst>
                                    <p:cond delay="400"/>
                                  </p:stCondLst>
                                  <p:childTnLst>
                                    <p:animScale>
                                      <p:cBhvr>
                                        <p:cTn id="18" dur="250" fill="hold"/>
                                        <p:tgtEl>
                                          <p:spTgt spid="37"/>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36"/>
          <p:cNvSpPr/>
          <p:nvPr/>
        </p:nvSpPr>
        <p:spPr>
          <a:xfrm>
            <a:off x="3878263" y="1122363"/>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等腰三角形 36"/>
          <p:cNvSpPr/>
          <p:nvPr/>
        </p:nvSpPr>
        <p:spPr>
          <a:xfrm rot="7176392">
            <a:off x="4723606" y="2607469"/>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8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 name="等腰三角形 36"/>
          <p:cNvSpPr/>
          <p:nvPr/>
        </p:nvSpPr>
        <p:spPr>
          <a:xfrm rot="14423608" flipH="1">
            <a:off x="2982119" y="2624932"/>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60000"/>
              </a:schemeClr>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5724525" y="1895475"/>
            <a:ext cx="2579688" cy="118872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rPr>
              <a:t>Android </a:t>
            </a:r>
            <a:r>
              <a:rPr lang="zh-CN" altLang="en-US" sz="1600" dirty="0">
                <a:solidFill>
                  <a:schemeClr val="bg1"/>
                </a:solidFill>
                <a:latin typeface="微软雅黑" panose="020B0503020204020204" pitchFamily="34" charset="-122"/>
                <a:ea typeface="微软雅黑" panose="020B0503020204020204" pitchFamily="34" charset="-122"/>
              </a:rPr>
              <a:t>移动端</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向个人用户，企业用户提供操作界面</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71550" y="1895475"/>
            <a:ext cx="2581275" cy="118872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rPr>
              <a:t>web</a:t>
            </a:r>
            <a:r>
              <a:rPr lang="zh-CN" altLang="en-US" sz="1600" dirty="0">
                <a:solidFill>
                  <a:schemeClr val="bg1"/>
                </a:solidFill>
                <a:latin typeface="微软雅黑" panose="020B0503020204020204" pitchFamily="34" charset="-122"/>
                <a:ea typeface="微软雅黑" panose="020B0503020204020204" pitchFamily="34" charset="-122"/>
              </a:rPr>
              <a:t>后台管理端</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由平台内部</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管理员管理后台数据</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281363" y="3598863"/>
            <a:ext cx="2581275" cy="82296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rPr>
              <a:t>PHP</a:t>
            </a:r>
            <a:r>
              <a:rPr lang="zh-CN" altLang="en-US" sz="1600" dirty="0">
                <a:solidFill>
                  <a:schemeClr val="bg1"/>
                </a:solidFill>
                <a:latin typeface="微软雅黑" panose="020B0503020204020204" pitchFamily="34" charset="-122"/>
                <a:ea typeface="微软雅黑" panose="020B0503020204020204" pitchFamily="34" charset="-122"/>
              </a:rPr>
              <a:t>服务器端</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为客户端提供支持</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54488" y="2095500"/>
            <a:ext cx="849312"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成果形式</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750"/>
                                        <p:tgtEl>
                                          <p:spTgt spid="8"/>
                                        </p:tgtEl>
                                      </p:cBhvr>
                                    </p:animEffect>
                                  </p:childTnLst>
                                </p:cTn>
                              </p:par>
                              <p:par>
                                <p:cTn id="18" presetID="42" presetClass="entr" presetSubtype="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750"/>
                                        <p:tgtEl>
                                          <p:spTgt spid="9"/>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36"/>
          <p:cNvSpPr/>
          <p:nvPr/>
        </p:nvSpPr>
        <p:spPr>
          <a:xfrm>
            <a:off x="3878263" y="1122363"/>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等腰三角形 36"/>
          <p:cNvSpPr/>
          <p:nvPr/>
        </p:nvSpPr>
        <p:spPr>
          <a:xfrm rot="7176392">
            <a:off x="4723606" y="2607469"/>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8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 name="等腰三角形 36"/>
          <p:cNvSpPr/>
          <p:nvPr/>
        </p:nvSpPr>
        <p:spPr>
          <a:xfrm rot="14423608" flipH="1">
            <a:off x="2982119" y="2624932"/>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60000"/>
              </a:schemeClr>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5724525" y="1895475"/>
            <a:ext cx="2579688" cy="118872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rPr>
              <a:t>Android </a:t>
            </a:r>
            <a:r>
              <a:rPr lang="zh-CN" altLang="en-US" sz="1600" dirty="0">
                <a:solidFill>
                  <a:schemeClr val="bg1"/>
                </a:solidFill>
                <a:latin typeface="微软雅黑" panose="020B0503020204020204" pitchFamily="34" charset="-122"/>
                <a:ea typeface="微软雅黑" panose="020B0503020204020204" pitchFamily="34" charset="-122"/>
              </a:rPr>
              <a:t>移动端</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向个人用户，企业用户提供操作界面</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71550" y="1895475"/>
            <a:ext cx="2581275" cy="118872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rPr>
              <a:t>web</a:t>
            </a:r>
            <a:r>
              <a:rPr lang="zh-CN" altLang="en-US" sz="1600" dirty="0">
                <a:solidFill>
                  <a:schemeClr val="bg1"/>
                </a:solidFill>
                <a:latin typeface="微软雅黑" panose="020B0503020204020204" pitchFamily="34" charset="-122"/>
                <a:ea typeface="微软雅黑" panose="020B0503020204020204" pitchFamily="34" charset="-122"/>
              </a:rPr>
              <a:t>后台管理端</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由平台内部</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管理员管理后台数据</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281363" y="3598863"/>
            <a:ext cx="2581275" cy="82296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1600" dirty="0">
                <a:solidFill>
                  <a:schemeClr val="bg1"/>
                </a:solidFill>
                <a:latin typeface="微软雅黑" panose="020B0503020204020204" pitchFamily="34" charset="-122"/>
                <a:ea typeface="微软雅黑" panose="020B0503020204020204" pitchFamily="34" charset="-122"/>
              </a:rPr>
              <a:t>PHP</a:t>
            </a:r>
            <a:r>
              <a:rPr lang="zh-CN" altLang="en-US" sz="1600" dirty="0">
                <a:solidFill>
                  <a:schemeClr val="bg1"/>
                </a:solidFill>
                <a:latin typeface="微软雅黑" panose="020B0503020204020204" pitchFamily="34" charset="-122"/>
                <a:ea typeface="微软雅黑" panose="020B0503020204020204" pitchFamily="34" charset="-122"/>
              </a:rPr>
              <a:t>服务器端</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为客户端提供支持</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54488" y="2095500"/>
            <a:ext cx="849312"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成果形式</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750"/>
                                        <p:tgtEl>
                                          <p:spTgt spid="8"/>
                                        </p:tgtEl>
                                      </p:cBhvr>
                                    </p:animEffect>
                                  </p:childTnLst>
                                </p:cTn>
                              </p:par>
                              <p:par>
                                <p:cTn id="18" presetID="42" presetClass="entr" presetSubtype="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750"/>
                                        <p:tgtEl>
                                          <p:spTgt spid="9"/>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致谢</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2735263" y="866775"/>
            <a:ext cx="39576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en-US" altLang="zh-CN" sz="4800" b="1">
                <a:solidFill>
                  <a:schemeClr val="bg1"/>
                </a:solidFill>
                <a:latin typeface="微软雅黑" panose="020B0503020204020204" pitchFamily="34" charset="-122"/>
                <a:ea typeface="微软雅黑" panose="020B0503020204020204" pitchFamily="34" charset="-122"/>
              </a:rPr>
              <a:t>THANKS!</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331913" y="1884363"/>
            <a:ext cx="6435725" cy="1691640"/>
          </a:xfrm>
          <a:prstGeom prst="rect">
            <a:avLst/>
          </a:prstGeom>
        </p:spPr>
        <p:txBody>
          <a:bodyPr>
            <a:spAutoFit/>
          </a:bodyPr>
          <a:lstStyle/>
          <a:p>
            <a:pPr eaLnBrk="1" fontAlgn="auto" hangingPunct="1">
              <a:lnSpc>
                <a:spcPct val="150000"/>
              </a:lnSpc>
              <a:spcBef>
                <a:spcPts val="0"/>
              </a:spcBef>
              <a:spcAft>
                <a:spcPts val="0"/>
              </a:spcAft>
              <a:defRPr/>
            </a:pPr>
            <a:r>
              <a:rPr lang="zh-CN" altLang="en-US" sz="1400" kern="0" dirty="0">
                <a:solidFill>
                  <a:schemeClr val="bg1"/>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大学生活即将结束，在此，我要感谢所有教导我的老师和陪伴我一齐成长的同学，他们在我的大学生涯给予了很大的帮助。本论文能够顺利完成，要特别感谢我的导师何军老师，何军</a:t>
            </a:r>
            <a:r>
              <a:rPr lang="zh-CN" altLang="en-US" sz="1400" dirty="0">
                <a:solidFill>
                  <a:schemeClr val="bg1"/>
                </a:solidFill>
                <a:latin typeface="微软雅黑" panose="020B0503020204020204" pitchFamily="34" charset="-122"/>
                <a:ea typeface="微软雅黑" panose="020B0503020204020204" pitchFamily="34" charset="-122"/>
              </a:rPr>
              <a:t>老师对该论文从选题，构思到最后定稿的各个环节给予细心指引与教导</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使我得以最终完成毕业论文设计！</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最后，我要向百忙之中抽时间参与本人论文答辩的各位老师表示感谢！</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3070225" y="3976688"/>
            <a:ext cx="3048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2000">
                <a:solidFill>
                  <a:schemeClr val="bg1"/>
                </a:solidFill>
                <a:latin typeface="微软雅黑" panose="020B0503020204020204" pitchFamily="34" charset="-122"/>
                <a:ea typeface="微软雅黑" panose="020B0503020204020204" pitchFamily="34" charset="-122"/>
              </a:rPr>
              <a:t>恳请各位老师批评指正！</a:t>
            </a: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100000">
                                          <p:val>
                                            <p:strVal val="#ppt_x"/>
                                          </p:val>
                                        </p:tav>
                                      </p:tavLst>
                                    </p:anim>
                                    <p:anim calcmode="lin" valueType="num">
                                      <p:cBhvr>
                                        <p:cTn id="8" dur="250" fill="hold"/>
                                        <p:tgtEl>
                                          <p:spTgt spid="4"/>
                                        </p:tgtEl>
                                        <p:attrNameLst>
                                          <p:attrName>ppt_y</p:attrName>
                                        </p:attrNameLst>
                                      </p:cBhvr>
                                      <p:tavLst>
                                        <p:tav tm="0">
                                          <p:val>
                                            <p:strVal val="#ppt_y-#ppt_h/2"/>
                                          </p:val>
                                        </p:tav>
                                        <p:tav tm="100000">
                                          <p:val>
                                            <p:strVal val="#ppt_y"/>
                                          </p:val>
                                        </p:tav>
                                      </p:tavLst>
                                    </p:anim>
                                    <p:anim calcmode="lin" valueType="num">
                                      <p:cBhvr>
                                        <p:cTn id="9" dur="250" fill="hold"/>
                                        <p:tgtEl>
                                          <p:spTgt spid="4"/>
                                        </p:tgtEl>
                                        <p:attrNameLst>
                                          <p:attrName>ppt_w</p:attrName>
                                        </p:attrNameLst>
                                      </p:cBhvr>
                                      <p:tavLst>
                                        <p:tav tm="0">
                                          <p:val>
                                            <p:strVal val="#ppt_w"/>
                                          </p:val>
                                        </p:tav>
                                        <p:tav tm="100000">
                                          <p:val>
                                            <p:strVal val="#ppt_w"/>
                                          </p:val>
                                        </p:tav>
                                      </p:tavLst>
                                    </p:anim>
                                    <p:anim calcmode="lin" valueType="num">
                                      <p:cBhvr>
                                        <p:cTn id="10" dur="250" fill="hold"/>
                                        <p:tgtEl>
                                          <p:spTgt spid="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5"/>
                                        </p:tgtEl>
                                        <p:attrNameLst>
                                          <p:attrName>style.visibility</p:attrName>
                                        </p:attrNameLst>
                                      </p:cBhvr>
                                      <p:to>
                                        <p:strVal val="visible"/>
                                      </p:to>
                                    </p:set>
                                    <p:animEffect transition="in" filter="wipe(left)">
                                      <p:cBhvr>
                                        <p:cTn id="14" dur="300"/>
                                        <p:tgtEl>
                                          <p:spTgt spid="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5"/>
                                        </p:tgtEl>
                                      </p:cBhvr>
                                      <p:to x="80000" y="100000"/>
                                    </p:animScale>
                                    <p:anim by="(#ppt_w*0.10)" calcmode="lin" valueType="num">
                                      <p:cBhvr>
                                        <p:cTn id="17" dur="150" autoRev="1" fill="hold">
                                          <p:stCondLst>
                                            <p:cond delay="0"/>
                                          </p:stCondLst>
                                        </p:cTn>
                                        <p:tgtEl>
                                          <p:spTgt spid="5"/>
                                        </p:tgtEl>
                                        <p:attrNameLst>
                                          <p:attrName>ppt_x</p:attrName>
                                        </p:attrNameLst>
                                      </p:cBhvr>
                                    </p:anim>
                                    <p:anim by="(-#ppt_w*0.10)" calcmode="lin" valueType="num">
                                      <p:cBhvr>
                                        <p:cTn id="18" dur="150" autoRev="1" fill="hold">
                                          <p:stCondLst>
                                            <p:cond delay="0"/>
                                          </p:stCondLst>
                                        </p:cTn>
                                        <p:tgtEl>
                                          <p:spTgt spid="5"/>
                                        </p:tgtEl>
                                        <p:attrNameLst>
                                          <p:attrName>ppt_y</p:attrName>
                                        </p:attrNameLst>
                                      </p:cBhvr>
                                    </p:anim>
                                    <p:animRot by="-480000">
                                      <p:cBhvr>
                                        <p:cTn id="19" dur="150" autoRev="1" fill="hold">
                                          <p:stCondLst>
                                            <p:cond delay="0"/>
                                          </p:stCondLst>
                                        </p:cTn>
                                        <p:tgtEl>
                                          <p:spTgt spid="5"/>
                                        </p:tgtEl>
                                        <p:attrNameLst>
                                          <p:attrName>r</p:attrName>
                                        </p:attrNameLst>
                                      </p:cBhvr>
                                    </p:animRot>
                                  </p:childTnLst>
                                </p:cTn>
                              </p:par>
                            </p:childTnLst>
                          </p:cTn>
                        </p:par>
                        <p:par>
                          <p:cTn id="20" fill="hold">
                            <p:stCondLst>
                              <p:cond delay="1681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946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3235325" y="1957388"/>
            <a:ext cx="1128713"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4448175" y="2032000"/>
            <a:ext cx="1460500" cy="1081805"/>
            <a:chOff x="4447677" y="2019402"/>
            <a:chExt cx="1461654" cy="1082043"/>
          </a:xfrm>
        </p:grpSpPr>
        <p:sp>
          <p:nvSpPr>
            <p:cNvPr id="19461" name="文本框 37"/>
            <p:cNvSpPr txBox="1">
              <a:spLocks noChangeArrowheads="1"/>
            </p:cNvSpPr>
            <p:nvPr/>
          </p:nvSpPr>
          <p:spPr bwMode="auto">
            <a:xfrm>
              <a:off x="4447677" y="2226858"/>
              <a:ext cx="1461654" cy="87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a:solidFill>
                    <a:schemeClr val="bg1"/>
                  </a:solidFill>
                  <a:ea typeface="微软雅黑" panose="020B0503020204020204" pitchFamily="34" charset="-122"/>
                </a:rPr>
                <a:t>摘要</a:t>
              </a:r>
              <a:endParaRPr lang="zh-CN" altLang="en-US" sz="4800">
                <a:solidFill>
                  <a:schemeClr val="bg1"/>
                </a:solidFill>
                <a:ea typeface="微软雅黑" panose="020B0503020204020204" pitchFamily="34" charset="-122"/>
              </a:endParaRPr>
            </a:p>
          </p:txBody>
        </p:sp>
        <p:sp>
          <p:nvSpPr>
            <p:cNvPr id="19462" name="文本框 38"/>
            <p:cNvSpPr txBox="1">
              <a:spLocks noChangeArrowheads="1"/>
            </p:cNvSpPr>
            <p:nvPr/>
          </p:nvSpPr>
          <p:spPr bwMode="auto">
            <a:xfrm>
              <a:off x="4535462" y="2019402"/>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ONE</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84810"/>
          </a:xfrm>
          <a:prstGeom prst="rect">
            <a:avLst/>
          </a:prstGeom>
          <a:noFill/>
        </p:spPr>
        <p:txBody>
          <a:bodyPr>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绪论</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4" name="组合 53"/>
          <p:cNvGrpSpPr/>
          <p:nvPr/>
        </p:nvGrpSpPr>
        <p:grpSpPr bwMode="auto">
          <a:xfrm>
            <a:off x="865188" y="1114425"/>
            <a:ext cx="7494587" cy="2596558"/>
            <a:chOff x="2954339" y="1349947"/>
            <a:chExt cx="7162269" cy="2443603"/>
          </a:xfrm>
        </p:grpSpPr>
        <p:sp>
          <p:nvSpPr>
            <p:cNvPr id="21519" name="矩形 54"/>
            <p:cNvSpPr>
              <a:spLocks noChangeArrowheads="1"/>
            </p:cNvSpPr>
            <p:nvPr/>
          </p:nvSpPr>
          <p:spPr bwMode="auto">
            <a:xfrm>
              <a:off x="2954339" y="1694800"/>
              <a:ext cx="7162269" cy="20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30000"/>
                </a:lnSpc>
              </a:pPr>
              <a:r>
                <a:rPr lang="zh-CN" altLang="en-US" sz="1600">
                  <a:solidFill>
                    <a:schemeClr val="bg1"/>
                  </a:solidFill>
                  <a:latin typeface="微软雅黑" panose="020B0503020204020204" pitchFamily="34" charset="-122"/>
                  <a:ea typeface="微软雅黑" panose="020B0503020204020204" pitchFamily="34" charset="-122"/>
                </a:rPr>
                <a:t>企业信息聚合平台本质上是一个信息共享平台。是以web端为管理端，Android端为客户端的平台。企聚平台是一款自组织型网络社区平台，以B2C模式创建。企聚平台以为有了解各行各业和各商家公司、最近宣传活动的信息需求的个人用户，构造一个值得信赖、资讯确切、信息共享的社区平台为目的。在企业的角度而言，企聚平台是一个它发布企业最新动态以及活动的平台，同时也是企业自我展示，推广自身企业文化，推销自己的产品的平台。</a:t>
              </a:r>
              <a:endParaRPr lang="zh-CN" altLang="en-US" sz="160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en-US" altLang="zh-CN" sz="1200">
                <a:solidFill>
                  <a:schemeClr val="bg1"/>
                </a:solidFill>
                <a:latin typeface="微软雅黑" panose="020B0503020204020204" pitchFamily="34" charset="-122"/>
                <a:ea typeface="微软雅黑" panose="020B0503020204020204" pitchFamily="34" charset="-122"/>
              </a:endParaRPr>
            </a:p>
          </p:txBody>
        </p:sp>
        <p:sp>
          <p:nvSpPr>
            <p:cNvPr id="21520" name="矩形 55"/>
            <p:cNvSpPr>
              <a:spLocks noChangeArrowheads="1"/>
            </p:cNvSpPr>
            <p:nvPr/>
          </p:nvSpPr>
          <p:spPr bwMode="auto">
            <a:xfrm>
              <a:off x="2963100" y="1349947"/>
              <a:ext cx="563151" cy="3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600" b="1">
                  <a:solidFill>
                    <a:schemeClr val="bg1"/>
                  </a:solidFill>
                  <a:latin typeface="微软雅黑" panose="020B0503020204020204" pitchFamily="34" charset="-122"/>
                  <a:ea typeface="微软雅黑" panose="020B0503020204020204" pitchFamily="34" charset="-122"/>
                </a:rPr>
                <a:t>摘要</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bwMode="auto">
          <a:xfrm>
            <a:off x="874395" y="3771265"/>
            <a:ext cx="6218555" cy="633100"/>
            <a:chOff x="812496" y="3514973"/>
            <a:chExt cx="1835976" cy="657514"/>
          </a:xfrm>
        </p:grpSpPr>
        <p:sp>
          <p:nvSpPr>
            <p:cNvPr id="64" name="TextBox 26"/>
            <p:cNvSpPr txBox="1"/>
            <p:nvPr/>
          </p:nvSpPr>
          <p:spPr>
            <a:xfrm>
              <a:off x="812496" y="3514973"/>
              <a:ext cx="717635" cy="366016"/>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关键词：</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514" name="矩形 64"/>
            <p:cNvSpPr>
              <a:spLocks noChangeArrowheads="1"/>
            </p:cNvSpPr>
            <p:nvPr/>
          </p:nvSpPr>
          <p:spPr bwMode="auto">
            <a:xfrm>
              <a:off x="812496" y="3800536"/>
              <a:ext cx="1835976" cy="37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ts val="2100"/>
                </a:lnSpc>
              </a:pPr>
              <a:r>
                <a:rPr lang="en-US" altLang="zh-CN" sz="1400">
                  <a:solidFill>
                    <a:schemeClr val="bg1"/>
                  </a:solidFill>
                  <a:latin typeface="微软雅黑" panose="020B0503020204020204" pitchFamily="34" charset="-122"/>
                  <a:ea typeface="微软雅黑" panose="020B0503020204020204" pitchFamily="34" charset="-122"/>
                  <a:sym typeface="+mn-ea"/>
                </a:rPr>
                <a:t>     </a:t>
              </a:r>
              <a:r>
                <a:rPr lang="en-US" altLang="zh-CN" sz="1600">
                  <a:solidFill>
                    <a:schemeClr val="bg1"/>
                  </a:solidFill>
                  <a:latin typeface="微软雅黑" panose="020B0503020204020204" pitchFamily="34" charset="-122"/>
                  <a:ea typeface="微软雅黑" panose="020B0503020204020204" pitchFamily="34" charset="-122"/>
                  <a:sym typeface="+mn-ea"/>
                </a:rPr>
                <a:t> </a:t>
              </a:r>
              <a:r>
                <a:rPr lang="zh-CN" altLang="en-US" sz="1600">
                  <a:solidFill>
                    <a:schemeClr val="bg1"/>
                  </a:solidFill>
                  <a:latin typeface="微软雅黑" panose="020B0503020204020204" pitchFamily="34" charset="-122"/>
                  <a:ea typeface="微软雅黑" panose="020B0503020204020204" pitchFamily="34" charset="-122"/>
                  <a:sym typeface="+mn-ea"/>
                </a:rPr>
                <a:t>安卓    </a:t>
              </a:r>
              <a:r>
                <a:rPr lang="zh-CN" altLang="en-US" sz="1600">
                  <a:solidFill>
                    <a:schemeClr val="bg1"/>
                  </a:solidFill>
                  <a:latin typeface="微软雅黑" panose="020B0503020204020204" pitchFamily="34" charset="-122"/>
                  <a:ea typeface="微软雅黑" panose="020B0503020204020204" pitchFamily="34" charset="-122"/>
                </a:rPr>
                <a:t>信息聚合    地图定位    并发请求队列    手机富文本编辑 </a:t>
              </a:r>
              <a:endParaRPr lang="zh-CN" altLang="en-US" sz="16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par>
                                <p:cTn id="8" presetID="22" presetClass="entr" presetSubtype="2" fill="hold" nodeType="withEffect">
                                  <p:stCondLst>
                                    <p:cond delay="2000"/>
                                  </p:stCondLst>
                                  <p:childTnLst>
                                    <p:set>
                                      <p:cBhvr>
                                        <p:cTn id="9" dur="1" fill="hold">
                                          <p:stCondLst>
                                            <p:cond delay="0"/>
                                          </p:stCondLst>
                                        </p:cTn>
                                        <p:tgtEl>
                                          <p:spTgt spid="63"/>
                                        </p:tgtEl>
                                        <p:attrNameLst>
                                          <p:attrName>style.visibility</p:attrName>
                                        </p:attrNameLst>
                                      </p:cBhvr>
                                      <p:to>
                                        <p:strVal val="visible"/>
                                      </p:to>
                                    </p:set>
                                    <p:animEffect transition="in" filter="wipe(right)">
                                      <p:cBhvr>
                                        <p:cTn id="1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1988820"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选题背景及意义</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301752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自从我们进入21世纪以来，移动通讯技术依靠快速的更迭，当之无愧的变成现今发展最快速，最受到社会希冀和认可的新兴产业。这些年来伴随互联网，移动互联网的兴起，我们的世界不知不觉已经进入到一个信息爆炸的时代，互联网上出现了浩瀚无垠的信息。人们面对呼啸汹涌而来的巨量无所适从，想迅捷、高效的从广大繁多的信息中找寻自己所需要的信息，成为一件异常的艰难的工作。</a:t>
            </a:r>
            <a:endParaRPr lang="zh-CN" altLang="en-US" sz="16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诸如社会上一些企业，公益组织的活动、宣传信息等，不仅庞杂无穷，并且由于虚假、诈骗信息的存在，许多关注公司企业信息的人员无法获取到比较完善系统化的企业信息。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480" y="358775"/>
            <a:ext cx="3047365"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选题背景及意义 · 需求分析</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bwMode="auto">
          <a:xfrm>
            <a:off x="1153160" y="1069975"/>
            <a:ext cx="1480820" cy="2688590"/>
            <a:chOff x="1419709" y="1270654"/>
            <a:chExt cx="1213553" cy="2354901"/>
          </a:xfrm>
        </p:grpSpPr>
        <p:sp>
          <p:nvSpPr>
            <p:cNvPr id="34" name="圆角矩形 33"/>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椭圆 34"/>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Text Box 39"/>
            <p:cNvSpPr txBox="1">
              <a:spLocks noChangeArrowheads="1"/>
            </p:cNvSpPr>
            <p:nvPr/>
          </p:nvSpPr>
          <p:spPr bwMode="auto">
            <a:xfrm>
              <a:off x="1505018"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27" name="矩形 261"/>
            <p:cNvSpPr>
              <a:spLocks noChangeArrowheads="1"/>
            </p:cNvSpPr>
            <p:nvPr/>
          </p:nvSpPr>
          <p:spPr bwMode="auto">
            <a:xfrm>
              <a:off x="1626377" y="1951982"/>
              <a:ext cx="791902"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信息爆炸</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5628" name="Text Box 39"/>
            <p:cNvSpPr txBox="1">
              <a:spLocks noChangeArrowheads="1"/>
            </p:cNvSpPr>
            <p:nvPr/>
          </p:nvSpPr>
          <p:spPr bwMode="auto">
            <a:xfrm>
              <a:off x="1499515" y="2712116"/>
              <a:ext cx="1086190" cy="23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en-US" altLang="zh-CN" sz="1100">
                <a:solidFill>
                  <a:schemeClr val="bg1"/>
                </a:solidFill>
                <a:latin typeface="微软雅黑" panose="020B0503020204020204" pitchFamily="34" charset="-122"/>
                <a:ea typeface="微软雅黑" panose="020B0503020204020204" pitchFamily="34" charset="-122"/>
              </a:endParaRPr>
            </a:p>
          </p:txBody>
        </p:sp>
      </p:grpSp>
      <p:sp>
        <p:nvSpPr>
          <p:cNvPr id="39" name="TextBox 36"/>
          <p:cNvSpPr txBox="1"/>
          <p:nvPr/>
        </p:nvSpPr>
        <p:spPr>
          <a:xfrm>
            <a:off x="957263" y="3976688"/>
            <a:ext cx="7170737" cy="777240"/>
          </a:xfrm>
          <a:prstGeom prst="rect">
            <a:avLst/>
          </a:prstGeom>
          <a:noFill/>
        </p:spPr>
        <p:txBody>
          <a:bodyPr>
            <a:spAutoFit/>
          </a:bodyPr>
          <a:lstStyle/>
          <a:p>
            <a:pPr algn="ctr" defTabSz="683895" eaLnBrk="1" fontAlgn="auto" hangingPunct="1">
              <a:lnSpc>
                <a:spcPct val="150000"/>
              </a:lnSpc>
              <a:spcBef>
                <a:spcPts val="0"/>
              </a:spcBef>
              <a:spcAft>
                <a:spcPts val="0"/>
              </a:spcAft>
              <a:defRPr/>
            </a:pPr>
            <a:r>
              <a:rPr lang="zh-CN" altLang="en-US" sz="15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基于这一点，我开发一款专门为企业、公益组织与个人信息服务的企业信息聚合平台（以下简称企聚平台）。企聚平台致力于打造一个值得信赖、资讯确切、</a:t>
            </a:r>
            <a:endParaRPr lang="zh-CN" altLang="en-US" sz="15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40" name="组合 39"/>
          <p:cNvGrpSpPr/>
          <p:nvPr/>
        </p:nvGrpSpPr>
        <p:grpSpPr bwMode="auto">
          <a:xfrm>
            <a:off x="2889885" y="1069975"/>
            <a:ext cx="1480820" cy="2688590"/>
            <a:chOff x="3156432" y="1270654"/>
            <a:chExt cx="1213553" cy="2354901"/>
          </a:xfrm>
        </p:grpSpPr>
        <p:sp>
          <p:nvSpPr>
            <p:cNvPr id="41" name="圆角矩形 40"/>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椭圆 41"/>
            <p:cNvSpPr/>
            <p:nvPr/>
          </p:nvSpPr>
          <p:spPr bwMode="auto">
            <a:xfrm>
              <a:off x="3288099"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3241741"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22" name="矩形 261"/>
            <p:cNvSpPr>
              <a:spLocks noChangeArrowheads="1"/>
            </p:cNvSpPr>
            <p:nvPr/>
          </p:nvSpPr>
          <p:spPr bwMode="auto">
            <a:xfrm>
              <a:off x="3363099"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信息诈骗</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5623" name="Text Box 39"/>
            <p:cNvSpPr txBox="1">
              <a:spLocks noChangeArrowheads="1"/>
            </p:cNvSpPr>
            <p:nvPr/>
          </p:nvSpPr>
          <p:spPr bwMode="auto">
            <a:xfrm>
              <a:off x="3220112" y="2712116"/>
              <a:ext cx="1086190" cy="23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en-US" altLang="zh-CN" sz="1100">
                <a:solidFill>
                  <a:schemeClr val="bg1"/>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bwMode="auto">
          <a:xfrm>
            <a:off x="4631055" y="1069975"/>
            <a:ext cx="1479550" cy="2688590"/>
            <a:chOff x="4896956" y="1270654"/>
            <a:chExt cx="1213553" cy="2354901"/>
          </a:xfrm>
        </p:grpSpPr>
        <p:sp>
          <p:nvSpPr>
            <p:cNvPr id="68" name="圆角矩形 67"/>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9" name="椭圆 68"/>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0"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17" name="矩形 261"/>
            <p:cNvSpPr>
              <a:spLocks noChangeArrowheads="1"/>
            </p:cNvSpPr>
            <p:nvPr/>
          </p:nvSpPr>
          <p:spPr bwMode="auto">
            <a:xfrm>
              <a:off x="5103624"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5618" name="Text Box 39"/>
            <p:cNvSpPr txBox="1">
              <a:spLocks noChangeArrowheads="1"/>
            </p:cNvSpPr>
            <p:nvPr/>
          </p:nvSpPr>
          <p:spPr bwMode="auto">
            <a:xfrm>
              <a:off x="4965616"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78" name="Text Box 39"/>
            <p:cNvSpPr txBox="1">
              <a:spLocks noChangeArrowheads="1"/>
            </p:cNvSpPr>
            <p:nvPr/>
          </p:nvSpPr>
          <p:spPr bwMode="auto">
            <a:xfrm>
              <a:off x="4960928"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bwMode="auto">
          <a:xfrm>
            <a:off x="1161415" y="1069975"/>
            <a:ext cx="1480820" cy="2688590"/>
            <a:chOff x="1419709" y="1270654"/>
            <a:chExt cx="1213553" cy="2354901"/>
          </a:xfrm>
        </p:grpSpPr>
        <p:sp>
          <p:nvSpPr>
            <p:cNvPr id="3" name="圆角矩形 2"/>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椭圆 3"/>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Text Box 39"/>
            <p:cNvSpPr txBox="1">
              <a:spLocks noChangeArrowheads="1"/>
            </p:cNvSpPr>
            <p:nvPr/>
          </p:nvSpPr>
          <p:spPr bwMode="auto">
            <a:xfrm>
              <a:off x="1505018"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261"/>
            <p:cNvSpPr>
              <a:spLocks noChangeArrowheads="1"/>
            </p:cNvSpPr>
            <p:nvPr/>
          </p:nvSpPr>
          <p:spPr bwMode="auto">
            <a:xfrm>
              <a:off x="1626377" y="1951982"/>
              <a:ext cx="791902"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7" name="Text Box 39"/>
            <p:cNvSpPr txBox="1">
              <a:spLocks noChangeArrowheads="1"/>
            </p:cNvSpPr>
            <p:nvPr/>
          </p:nvSpPr>
          <p:spPr bwMode="auto">
            <a:xfrm>
              <a:off x="1499515" y="2712116"/>
              <a:ext cx="1086190" cy="8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互联网上的内容与5年前相比增长了9倍，达到惊人2ZB</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bwMode="auto">
          <a:xfrm>
            <a:off x="2889885" y="1069975"/>
            <a:ext cx="1480820" cy="2688590"/>
            <a:chOff x="3156432" y="1270654"/>
            <a:chExt cx="1213553" cy="2354901"/>
          </a:xfrm>
        </p:grpSpPr>
        <p:sp>
          <p:nvSpPr>
            <p:cNvPr id="9" name="圆角矩形 8"/>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288099"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1" name="Text Box 39"/>
            <p:cNvSpPr txBox="1">
              <a:spLocks noChangeArrowheads="1"/>
            </p:cNvSpPr>
            <p:nvPr/>
          </p:nvSpPr>
          <p:spPr bwMode="auto">
            <a:xfrm>
              <a:off x="3241741"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261"/>
            <p:cNvSpPr>
              <a:spLocks noChangeArrowheads="1"/>
            </p:cNvSpPr>
            <p:nvPr/>
          </p:nvSpPr>
          <p:spPr bwMode="auto">
            <a:xfrm>
              <a:off x="3363099"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3" name="Text Box 39"/>
            <p:cNvSpPr txBox="1">
              <a:spLocks noChangeArrowheads="1"/>
            </p:cNvSpPr>
            <p:nvPr/>
          </p:nvSpPr>
          <p:spPr bwMode="auto">
            <a:xfrm>
              <a:off x="3220112" y="2712116"/>
              <a:ext cx="1086190" cy="65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截止年钓鱼网站数量已经达到</a:t>
              </a:r>
              <a:r>
                <a:rPr lang="en-US" altLang="zh-CN" sz="1400">
                  <a:solidFill>
                    <a:schemeClr val="bg1"/>
                  </a:solidFill>
                  <a:latin typeface="微软雅黑" panose="020B0503020204020204" pitchFamily="34" charset="-122"/>
                  <a:ea typeface="微软雅黑" panose="020B0503020204020204" pitchFamily="34" charset="-122"/>
                </a:rPr>
                <a:t>14900</a:t>
              </a:r>
              <a:endParaRPr lang="en-US" altLang="zh-CN" sz="140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bwMode="auto">
          <a:xfrm>
            <a:off x="4631055" y="1069975"/>
            <a:ext cx="1479550" cy="2688590"/>
            <a:chOff x="4896956" y="1270654"/>
            <a:chExt cx="1213553" cy="2354901"/>
          </a:xfrm>
        </p:grpSpPr>
        <p:sp>
          <p:nvSpPr>
            <p:cNvPr id="15" name="圆角矩形 14"/>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6" name="椭圆 15"/>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7"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bwMode="auto">
          <a:xfrm>
            <a:off x="1153160" y="1069975"/>
            <a:ext cx="1480820" cy="2688590"/>
            <a:chOff x="1419709" y="1270654"/>
            <a:chExt cx="1213553" cy="2354901"/>
          </a:xfrm>
        </p:grpSpPr>
        <p:sp>
          <p:nvSpPr>
            <p:cNvPr id="21" name="圆角矩形 20"/>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3" name="Text Box 39"/>
            <p:cNvSpPr txBox="1">
              <a:spLocks noChangeArrowheads="1"/>
            </p:cNvSpPr>
            <p:nvPr/>
          </p:nvSpPr>
          <p:spPr bwMode="auto">
            <a:xfrm>
              <a:off x="1505018"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矩形 261"/>
            <p:cNvSpPr>
              <a:spLocks noChangeArrowheads="1"/>
            </p:cNvSpPr>
            <p:nvPr/>
          </p:nvSpPr>
          <p:spPr bwMode="auto">
            <a:xfrm>
              <a:off x="1626377" y="1951982"/>
              <a:ext cx="791902"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bwMode="auto">
          <a:xfrm>
            <a:off x="4631055" y="1069975"/>
            <a:ext cx="1479550" cy="2688590"/>
            <a:chOff x="4896956" y="1270654"/>
            <a:chExt cx="1213553" cy="2354901"/>
          </a:xfrm>
        </p:grpSpPr>
        <p:sp>
          <p:nvSpPr>
            <p:cNvPr id="55" name="圆角矩形 54"/>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6" name="椭圆 55"/>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7"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bwMode="auto">
          <a:xfrm>
            <a:off x="4631055" y="1069975"/>
            <a:ext cx="1479550" cy="2688590"/>
            <a:chOff x="4896956" y="1270654"/>
            <a:chExt cx="1213553" cy="2354901"/>
          </a:xfrm>
        </p:grpSpPr>
        <p:sp>
          <p:nvSpPr>
            <p:cNvPr id="80" name="圆角矩形 79"/>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1" name="椭圆 80"/>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2"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矩形 261"/>
            <p:cNvSpPr>
              <a:spLocks noChangeArrowheads="1"/>
            </p:cNvSpPr>
            <p:nvPr/>
          </p:nvSpPr>
          <p:spPr bwMode="auto">
            <a:xfrm>
              <a:off x="5103624"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4" name="Text Box 39"/>
            <p:cNvSpPr txBox="1">
              <a:spLocks noChangeArrowheads="1"/>
            </p:cNvSpPr>
            <p:nvPr/>
          </p:nvSpPr>
          <p:spPr bwMode="auto">
            <a:xfrm>
              <a:off x="4965616"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85" name="Text Box 39"/>
            <p:cNvSpPr txBox="1">
              <a:spLocks noChangeArrowheads="1"/>
            </p:cNvSpPr>
            <p:nvPr/>
          </p:nvSpPr>
          <p:spPr bwMode="auto">
            <a:xfrm>
              <a:off x="4960928" y="2712116"/>
              <a:ext cx="1086190" cy="46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企业需要展示自我文化</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bwMode="auto">
          <a:xfrm>
            <a:off x="4631055" y="1069975"/>
            <a:ext cx="1479550" cy="2688590"/>
            <a:chOff x="4896956" y="1270654"/>
            <a:chExt cx="1213553" cy="2354901"/>
          </a:xfrm>
        </p:grpSpPr>
        <p:sp>
          <p:nvSpPr>
            <p:cNvPr id="87" name="圆角矩形 86"/>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8" name="椭圆 87"/>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9"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0"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企业</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bwMode="auto">
          <a:xfrm>
            <a:off x="6423660" y="1120775"/>
            <a:ext cx="1479550" cy="2688590"/>
            <a:chOff x="4896956" y="1270654"/>
            <a:chExt cx="1213553" cy="2354901"/>
          </a:xfrm>
        </p:grpSpPr>
        <p:sp>
          <p:nvSpPr>
            <p:cNvPr id="116" name="圆角矩形 115"/>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7" name="椭圆 116"/>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18" name="Text Box 39"/>
            <p:cNvSpPr txBox="1">
              <a:spLocks noChangeArrowheads="1"/>
            </p:cNvSpPr>
            <p:nvPr/>
          </p:nvSpPr>
          <p:spPr bwMode="auto">
            <a:xfrm>
              <a:off x="4982265" y="1355957"/>
              <a:ext cx="1042932" cy="640729"/>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9" name="矩形 261"/>
            <p:cNvSpPr>
              <a:spLocks noChangeArrowheads="1"/>
            </p:cNvSpPr>
            <p:nvPr/>
          </p:nvSpPr>
          <p:spPr bwMode="auto">
            <a:xfrm>
              <a:off x="5103624" y="1951982"/>
              <a:ext cx="800219" cy="2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20" name="Text Box 39"/>
            <p:cNvSpPr txBox="1">
              <a:spLocks noChangeArrowheads="1"/>
            </p:cNvSpPr>
            <p:nvPr/>
          </p:nvSpPr>
          <p:spPr bwMode="auto">
            <a:xfrm>
              <a:off x="4965616" y="2712116"/>
              <a:ext cx="1086190" cy="65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社会个人对公司企业的了解需求</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21" name="Text Box 39"/>
            <p:cNvSpPr txBox="1">
              <a:spLocks noChangeArrowheads="1"/>
            </p:cNvSpPr>
            <p:nvPr/>
          </p:nvSpPr>
          <p:spPr bwMode="auto">
            <a:xfrm>
              <a:off x="4960928" y="2712116"/>
              <a:ext cx="1086190"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22" name="组合 121"/>
          <p:cNvGrpSpPr/>
          <p:nvPr/>
        </p:nvGrpSpPr>
        <p:grpSpPr bwMode="auto">
          <a:xfrm>
            <a:off x="6423660" y="1120775"/>
            <a:ext cx="1479550" cy="2688590"/>
            <a:chOff x="4896956" y="1270654"/>
            <a:chExt cx="1213553" cy="2354901"/>
          </a:xfrm>
        </p:grpSpPr>
        <p:sp>
          <p:nvSpPr>
            <p:cNvPr id="123" name="圆角矩形 122"/>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4" name="椭圆 123"/>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26" name="矩形 261"/>
            <p:cNvSpPr>
              <a:spLocks noChangeArrowheads="1"/>
            </p:cNvSpPr>
            <p:nvPr/>
          </p:nvSpPr>
          <p:spPr bwMode="auto">
            <a:xfrm>
              <a:off x="5103624" y="1951982"/>
              <a:ext cx="800219" cy="2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个人</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66600" fill="hold" nodeType="withEffect">
                                  <p:stCondLst>
                                    <p:cond delay="1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66600" fill="hold"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decel="6660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1000"/>
                            </p:stCondLst>
                            <p:childTnLst>
                              <p:par>
                                <p:cTn id="26" presetID="2" presetClass="entr" presetSubtype="4" decel="6660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par>
                                <p:cTn id="30" presetID="2" presetClass="entr" presetSubtype="4" decel="66600" fill="hold" nodeType="withEffect">
                                  <p:stCondLst>
                                    <p:cond delay="1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decel="66600" fill="hold" nodeType="withEffect">
                                  <p:stCondLst>
                                    <p:cond delay="200"/>
                                  </p:stCondLst>
                                  <p:childTnLst>
                                    <p:set>
                                      <p:cBhvr>
                                        <p:cTn id="35" dur="1" fill="hold">
                                          <p:stCondLst>
                                            <p:cond delay="0"/>
                                          </p:stCondLst>
                                        </p:cTn>
                                        <p:tgtEl>
                                          <p:spTgt spid="67"/>
                                        </p:tgtEl>
                                        <p:attrNameLst>
                                          <p:attrName>style.visibility</p:attrName>
                                        </p:attrNameLst>
                                      </p:cBhvr>
                                      <p:to>
                                        <p:strVal val="visible"/>
                                      </p:to>
                                    </p:set>
                                    <p:anim calcmode="lin" valueType="num">
                                      <p:cBhvr additive="base">
                                        <p:cTn id="36" dur="500" fill="hold"/>
                                        <p:tgtEl>
                                          <p:spTgt spid="67"/>
                                        </p:tgtEl>
                                        <p:attrNameLst>
                                          <p:attrName>ppt_x</p:attrName>
                                        </p:attrNameLst>
                                      </p:cBhvr>
                                      <p:tavLst>
                                        <p:tav tm="0">
                                          <p:val>
                                            <p:strVal val="#ppt_x"/>
                                          </p:val>
                                        </p:tav>
                                        <p:tav tm="100000">
                                          <p:val>
                                            <p:strVal val="#ppt_x"/>
                                          </p:val>
                                        </p:tav>
                                      </p:tavLst>
                                    </p:anim>
                                    <p:anim calcmode="lin" valueType="num">
                                      <p:cBhvr additive="base">
                                        <p:cTn id="37" dur="500" fill="hold"/>
                                        <p:tgtEl>
                                          <p:spTgt spid="67"/>
                                        </p:tgtEl>
                                        <p:attrNameLst>
                                          <p:attrName>ppt_y</p:attrName>
                                        </p:attrNameLst>
                                      </p:cBhvr>
                                      <p:tavLst>
                                        <p:tav tm="0">
                                          <p:val>
                                            <p:strVal val="1+#ppt_h/2"/>
                                          </p:val>
                                        </p:tav>
                                        <p:tav tm="100000">
                                          <p:val>
                                            <p:strVal val="#ppt_y"/>
                                          </p:val>
                                        </p:tav>
                                      </p:tavLst>
                                    </p:anim>
                                  </p:childTnLst>
                                </p:cTn>
                              </p:par>
                              <p:par>
                                <p:cTn id="38" presetID="2" presetClass="entr" presetSubtype="4" decel="66600" fill="hold" nodeType="withEffect">
                                  <p:stCondLst>
                                    <p:cond delay="20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fill="hold"/>
                                        <p:tgtEl>
                                          <p:spTgt spid="54"/>
                                        </p:tgtEl>
                                        <p:attrNameLst>
                                          <p:attrName>ppt_x</p:attrName>
                                        </p:attrNameLst>
                                      </p:cBhvr>
                                      <p:tavLst>
                                        <p:tav tm="0">
                                          <p:val>
                                            <p:strVal val="#ppt_x"/>
                                          </p:val>
                                        </p:tav>
                                        <p:tav tm="100000">
                                          <p:val>
                                            <p:strVal val="#ppt_x"/>
                                          </p:val>
                                        </p:tav>
                                      </p:tavLst>
                                    </p:anim>
                                    <p:anim calcmode="lin" valueType="num">
                                      <p:cBhvr additive="base">
                                        <p:cTn id="41" dur="500" fill="hold"/>
                                        <p:tgtEl>
                                          <p:spTgt spid="54"/>
                                        </p:tgtEl>
                                        <p:attrNameLst>
                                          <p:attrName>ppt_y</p:attrName>
                                        </p:attrNameLst>
                                      </p:cBhvr>
                                      <p:tavLst>
                                        <p:tav tm="0">
                                          <p:val>
                                            <p:strVal val="1+#ppt_h/2"/>
                                          </p:val>
                                        </p:tav>
                                        <p:tav tm="100000">
                                          <p:val>
                                            <p:strVal val="#ppt_y"/>
                                          </p:val>
                                        </p:tav>
                                      </p:tavLst>
                                    </p:anim>
                                  </p:childTnLst>
                                </p:cTn>
                              </p:par>
                              <p:par>
                                <p:cTn id="42" presetID="2" presetClass="entr" presetSubtype="4" decel="66600" fill="hold" nodeType="withEffect">
                                  <p:stCondLst>
                                    <p:cond delay="20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par>
                                <p:cTn id="46" presetID="2" presetClass="entr" presetSubtype="4" decel="66600" fill="hold" nodeType="withEffect">
                                  <p:stCondLst>
                                    <p:cond delay="200"/>
                                  </p:stCondLst>
                                  <p:childTnLst>
                                    <p:set>
                                      <p:cBhvr>
                                        <p:cTn id="47" dur="1" fill="hold">
                                          <p:stCondLst>
                                            <p:cond delay="0"/>
                                          </p:stCondLst>
                                        </p:cTn>
                                        <p:tgtEl>
                                          <p:spTgt spid="86"/>
                                        </p:tgtEl>
                                        <p:attrNameLst>
                                          <p:attrName>style.visibility</p:attrName>
                                        </p:attrNameLst>
                                      </p:cBhvr>
                                      <p:to>
                                        <p:strVal val="visible"/>
                                      </p:to>
                                    </p:set>
                                    <p:anim calcmode="lin" valueType="num">
                                      <p:cBhvr additive="base">
                                        <p:cTn id="48" dur="500" fill="hold"/>
                                        <p:tgtEl>
                                          <p:spTgt spid="86"/>
                                        </p:tgtEl>
                                        <p:attrNameLst>
                                          <p:attrName>ppt_x</p:attrName>
                                        </p:attrNameLst>
                                      </p:cBhvr>
                                      <p:tavLst>
                                        <p:tav tm="0">
                                          <p:val>
                                            <p:strVal val="#ppt_x"/>
                                          </p:val>
                                        </p:tav>
                                        <p:tav tm="100000">
                                          <p:val>
                                            <p:strVal val="#ppt_x"/>
                                          </p:val>
                                        </p:tav>
                                      </p:tavLst>
                                    </p:anim>
                                    <p:anim calcmode="lin" valueType="num">
                                      <p:cBhvr additive="base">
                                        <p:cTn id="49" dur="500" fill="hold"/>
                                        <p:tgtEl>
                                          <p:spTgt spid="86"/>
                                        </p:tgtEl>
                                        <p:attrNameLst>
                                          <p:attrName>ppt_y</p:attrName>
                                        </p:attrNameLst>
                                      </p:cBhvr>
                                      <p:tavLst>
                                        <p:tav tm="0">
                                          <p:val>
                                            <p:strVal val="1+#ppt_h/2"/>
                                          </p:val>
                                        </p:tav>
                                        <p:tav tm="100000">
                                          <p:val>
                                            <p:strVal val="#ppt_y"/>
                                          </p:val>
                                        </p:tav>
                                      </p:tavLst>
                                    </p:anim>
                                  </p:childTnLst>
                                </p:cTn>
                              </p:par>
                              <p:par>
                                <p:cTn id="50" presetID="2" presetClass="entr" presetSubtype="4" decel="66600" fill="hold" nodeType="withEffect">
                                  <p:stCondLst>
                                    <p:cond delay="200"/>
                                  </p:stCondLst>
                                  <p:childTnLst>
                                    <p:set>
                                      <p:cBhvr>
                                        <p:cTn id="51" dur="1" fill="hold">
                                          <p:stCondLst>
                                            <p:cond delay="0"/>
                                          </p:stCondLst>
                                        </p:cTn>
                                        <p:tgtEl>
                                          <p:spTgt spid="115"/>
                                        </p:tgtEl>
                                        <p:attrNameLst>
                                          <p:attrName>style.visibility</p:attrName>
                                        </p:attrNameLst>
                                      </p:cBhvr>
                                      <p:to>
                                        <p:strVal val="visible"/>
                                      </p:to>
                                    </p:set>
                                    <p:anim calcmode="lin" valueType="num">
                                      <p:cBhvr additive="base">
                                        <p:cTn id="52" dur="500" fill="hold"/>
                                        <p:tgtEl>
                                          <p:spTgt spid="115"/>
                                        </p:tgtEl>
                                        <p:attrNameLst>
                                          <p:attrName>ppt_x</p:attrName>
                                        </p:attrNameLst>
                                      </p:cBhvr>
                                      <p:tavLst>
                                        <p:tav tm="0">
                                          <p:val>
                                            <p:strVal val="#ppt_x"/>
                                          </p:val>
                                        </p:tav>
                                        <p:tav tm="100000">
                                          <p:val>
                                            <p:strVal val="#ppt_x"/>
                                          </p:val>
                                        </p:tav>
                                      </p:tavLst>
                                    </p:anim>
                                    <p:anim calcmode="lin" valueType="num">
                                      <p:cBhvr additive="base">
                                        <p:cTn id="53" dur="500" fill="hold"/>
                                        <p:tgtEl>
                                          <p:spTgt spid="115"/>
                                        </p:tgtEl>
                                        <p:attrNameLst>
                                          <p:attrName>ppt_y</p:attrName>
                                        </p:attrNameLst>
                                      </p:cBhvr>
                                      <p:tavLst>
                                        <p:tav tm="0">
                                          <p:val>
                                            <p:strVal val="1+#ppt_h/2"/>
                                          </p:val>
                                        </p:tav>
                                        <p:tav tm="100000">
                                          <p:val>
                                            <p:strVal val="#ppt_y"/>
                                          </p:val>
                                        </p:tav>
                                      </p:tavLst>
                                    </p:anim>
                                  </p:childTnLst>
                                </p:cTn>
                              </p:par>
                              <p:par>
                                <p:cTn id="54" presetID="2" presetClass="entr" presetSubtype="4" decel="66600" fill="hold" nodeType="withEffect">
                                  <p:stCondLst>
                                    <p:cond delay="200"/>
                                  </p:stCondLst>
                                  <p:childTnLst>
                                    <p:set>
                                      <p:cBhvr>
                                        <p:cTn id="55" dur="1" fill="hold">
                                          <p:stCondLst>
                                            <p:cond delay="0"/>
                                          </p:stCondLst>
                                        </p:cTn>
                                        <p:tgtEl>
                                          <p:spTgt spid="122"/>
                                        </p:tgtEl>
                                        <p:attrNameLst>
                                          <p:attrName>style.visibility</p:attrName>
                                        </p:attrNameLst>
                                      </p:cBhvr>
                                      <p:to>
                                        <p:strVal val="visible"/>
                                      </p:to>
                                    </p:set>
                                    <p:anim calcmode="lin" valueType="num">
                                      <p:cBhvr additive="base">
                                        <p:cTn id="56" dur="500" fill="hold"/>
                                        <p:tgtEl>
                                          <p:spTgt spid="122"/>
                                        </p:tgtEl>
                                        <p:attrNameLst>
                                          <p:attrName>ppt_x</p:attrName>
                                        </p:attrNameLst>
                                      </p:cBhvr>
                                      <p:tavLst>
                                        <p:tav tm="0">
                                          <p:val>
                                            <p:strVal val="#ppt_x"/>
                                          </p:val>
                                        </p:tav>
                                        <p:tav tm="100000">
                                          <p:val>
                                            <p:strVal val="#ppt_x"/>
                                          </p:val>
                                        </p:tav>
                                      </p:tavLst>
                                    </p:anim>
                                    <p:anim calcmode="lin" valueType="num">
                                      <p:cBhvr additive="base">
                                        <p:cTn id="57"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1988820"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选题背景及意义</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301752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信息共享的社区平台。即个人能通过该平台，借助该平台在某些领域内聚合网络资源，扩张他个人的人际辐射力。另一方面，它也是一个企业和企业客户之间的一个重要的及时的交流平台。</a:t>
            </a:r>
            <a:endParaRPr lang="zh-CN" altLang="en-US" sz="16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和传统地通过网上搜索，获取企业信息的方法相比较，企聚平台将给个人带来更多的便捷，同时个人也可以横向了解和比较同一行业的不同企业相应的信息。和另一种客户与企业之间通过电子邮件的方式对比，该平台也更具有及时性，拥有手机客户端的信息聚合平台，会愈加顺应移动互联网朝代的工作时间的零碎化，工作地点多元化，工作方式自由化的趋势。</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31753"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2867025" y="2019300"/>
            <a:ext cx="4348163" cy="939800"/>
            <a:chOff x="2866757" y="2019402"/>
            <a:chExt cx="4348365" cy="939618"/>
          </a:xfrm>
        </p:grpSpPr>
        <p:sp>
          <p:nvSpPr>
            <p:cNvPr id="31751" name="文本框 12"/>
            <p:cNvSpPr txBox="1">
              <a:spLocks noChangeArrowheads="1"/>
            </p:cNvSpPr>
            <p:nvPr/>
          </p:nvSpPr>
          <p:spPr bwMode="auto">
            <a:xfrm>
              <a:off x="2866757" y="2251134"/>
              <a:ext cx="4348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研究方法与思路</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31752" name="文本框 14"/>
            <p:cNvSpPr txBox="1">
              <a:spLocks noChangeArrowheads="1"/>
            </p:cNvSpPr>
            <p:nvPr/>
          </p:nvSpPr>
          <p:spPr bwMode="auto">
            <a:xfrm>
              <a:off x="3229671" y="2019402"/>
              <a:ext cx="1331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TWO</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1928813" y="1944688"/>
            <a:ext cx="1130300" cy="1128712"/>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8" name="Freeform 7"/>
            <p:cNvSpPr>
              <a:spLocks noEditPoints="1"/>
            </p:cNvSpPr>
            <p:nvPr/>
          </p:nvSpPr>
          <p:spPr bwMode="auto">
            <a:xfrm>
              <a:off x="2109756" y="2227170"/>
              <a:ext cx="750481" cy="614894"/>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480" y="358775"/>
            <a:ext cx="3499485" cy="384810"/>
          </a:xfrm>
          <a:prstGeom prst="rect">
            <a:avLst/>
          </a:prstGeom>
          <a:noFill/>
        </p:spPr>
        <p:txBody>
          <a:bodyPr wrap="square">
            <a:spAutoFit/>
          </a:bodyPr>
          <a:lstStyle/>
          <a:p>
            <a:pPr eaLnBrk="1" fontAlgn="auto" hangingPunct="1">
              <a:spcBef>
                <a:spcPts val="0"/>
              </a:spcBef>
              <a:spcAft>
                <a:spcPts val="0"/>
              </a:spcAft>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研究方法与思路 · 功能划分</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TextBox 29"/>
          <p:cNvSpPr txBox="1"/>
          <p:nvPr/>
        </p:nvSpPr>
        <p:spPr>
          <a:xfrm>
            <a:off x="498475" y="985838"/>
            <a:ext cx="8267700" cy="914400"/>
          </a:xfrm>
          <a:prstGeom prst="rect">
            <a:avLst/>
          </a:prstGeom>
          <a:noFill/>
        </p:spPr>
        <p:txBody>
          <a:bodyPr>
            <a:spAutoFit/>
          </a:bodyPr>
          <a:lstStyle/>
          <a:p>
            <a:pPr eaLnBrk="1" fontAlgn="auto" hangingPunct="1">
              <a:lnSpc>
                <a:spcPct val="150000"/>
              </a:lnSpc>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16387" name="图片 32"/>
          <p:cNvPicPr>
            <a:picLocks noChangeAspect="1"/>
          </p:cNvPicPr>
          <p:nvPr/>
        </p:nvPicPr>
        <p:blipFill>
          <a:blip r:embed="rId2"/>
          <a:stretch>
            <a:fillRect/>
          </a:stretch>
        </p:blipFill>
        <p:spPr>
          <a:xfrm>
            <a:off x="642620" y="1131570"/>
            <a:ext cx="7267575" cy="3608070"/>
          </a:xfrm>
          <a:prstGeom prst="rect">
            <a:avLst/>
          </a:prstGeom>
          <a:noFill/>
          <a:ln w="9525">
            <a:noFill/>
          </a:ln>
        </p:spPr>
      </p:pic>
    </p:spTree>
  </p:cSld>
  <p:clrMapOvr>
    <a:masterClrMapping/>
  </p:clrMapOvr>
  <p:transition spd="slow" advClick="0"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blinds(horizontal)">
                                      <p:cBhvr>
                                        <p:cTn id="12"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方正正黑简体"/>
        <a:ea typeface="方正正黑简体"/>
        <a:cs typeface=""/>
      </a:majorFont>
      <a:minorFont>
        <a:latin typeface="方正正黑简体"/>
        <a:ea typeface="方正正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2568</Words>
  <Application>WPS 演示</Application>
  <PresentationFormat>全屏显示(16:9)</PresentationFormat>
  <Paragraphs>297</Paragraphs>
  <Slides>26</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vt:lpstr>
      <vt:lpstr>宋体</vt:lpstr>
      <vt:lpstr>Wingdings</vt:lpstr>
      <vt:lpstr>方正正黑简体</vt:lpstr>
      <vt:lpstr>微软雅黑</vt:lpstr>
      <vt:lpstr>Calibri</vt:lpstr>
      <vt:lpstr>方正正纤黑简体</vt:lpstr>
      <vt:lpstr>方正正黑简体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Administrator</cp:lastModifiedBy>
  <cp:revision>136</cp:revision>
  <dcterms:created xsi:type="dcterms:W3CDTF">2015-03-31T05:49:00Z</dcterms:created>
  <dcterms:modified xsi:type="dcterms:W3CDTF">2017-05-23T16:04:34Z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